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7"/>
  </p:notesMasterIdLst>
  <p:handoutMasterIdLst>
    <p:handoutMasterId r:id="rId48"/>
  </p:handoutMasterIdLst>
  <p:sldIdLst>
    <p:sldId id="324" r:id="rId2"/>
    <p:sldId id="288" r:id="rId3"/>
    <p:sldId id="418" r:id="rId4"/>
    <p:sldId id="419" r:id="rId5"/>
    <p:sldId id="420" r:id="rId6"/>
    <p:sldId id="422" r:id="rId7"/>
    <p:sldId id="456" r:id="rId8"/>
    <p:sldId id="458" r:id="rId9"/>
    <p:sldId id="421" r:id="rId10"/>
    <p:sldId id="423" r:id="rId11"/>
    <p:sldId id="460" r:id="rId12"/>
    <p:sldId id="461" r:id="rId13"/>
    <p:sldId id="425" r:id="rId14"/>
    <p:sldId id="428" r:id="rId15"/>
    <p:sldId id="429" r:id="rId16"/>
    <p:sldId id="432" r:id="rId17"/>
    <p:sldId id="462" r:id="rId18"/>
    <p:sldId id="463" r:id="rId19"/>
    <p:sldId id="435" r:id="rId20"/>
    <p:sldId id="465" r:id="rId21"/>
    <p:sldId id="466" r:id="rId22"/>
    <p:sldId id="467" r:id="rId23"/>
    <p:sldId id="433" r:id="rId24"/>
    <p:sldId id="469" r:id="rId25"/>
    <p:sldId id="470" r:id="rId26"/>
    <p:sldId id="434" r:id="rId27"/>
    <p:sldId id="439" r:id="rId28"/>
    <p:sldId id="440" r:id="rId29"/>
    <p:sldId id="442" r:id="rId30"/>
    <p:sldId id="443" r:id="rId31"/>
    <p:sldId id="444" r:id="rId32"/>
    <p:sldId id="446" r:id="rId33"/>
    <p:sldId id="447" r:id="rId34"/>
    <p:sldId id="445" r:id="rId35"/>
    <p:sldId id="448" r:id="rId36"/>
    <p:sldId id="449" r:id="rId37"/>
    <p:sldId id="450" r:id="rId38"/>
    <p:sldId id="451" r:id="rId39"/>
    <p:sldId id="471" r:id="rId40"/>
    <p:sldId id="472" r:id="rId41"/>
    <p:sldId id="452" r:id="rId42"/>
    <p:sldId id="453" r:id="rId43"/>
    <p:sldId id="454" r:id="rId44"/>
    <p:sldId id="455" r:id="rId45"/>
    <p:sldId id="417" r:id="rId46"/>
  </p:sldIdLst>
  <p:sldSz cx="12192000" cy="6858000"/>
  <p:notesSz cx="6858000" cy="9144000"/>
  <p:embeddedFontLst>
    <p:embeddedFont>
      <p:font typeface="Open Sans" panose="020B0606030504020204" pitchFamily="34" charset="0"/>
      <p:regular r:id="rId49"/>
      <p:bold r:id="rId50"/>
      <p:italic r:id="rId51"/>
      <p:boldItalic r:id="rId52"/>
    </p:embeddedFont>
    <p:embeddedFont>
      <p:font typeface="Wingdings 3" panose="05040102010807070707" pitchFamily="18" charset="2"/>
      <p:regular r:id="rId53"/>
    </p:embeddedFont>
    <p:embeddedFont>
      <p:font typeface="Roboto Condensed" panose="02000000000000000000" pitchFamily="2" charset="0"/>
      <p:regular r:id="rId54"/>
      <p:bold r:id="rId55"/>
      <p:italic r:id="rId56"/>
      <p:boldItalic r:id="rId57"/>
    </p:embeddedFont>
    <p:embeddedFont>
      <p:font typeface="Wingdings 2" panose="05020102010507070707" pitchFamily="18" charset="2"/>
      <p:regular r:id="rId58"/>
    </p:embeddedFont>
    <p:embeddedFont>
      <p:font typeface="Open Sans Semibold" panose="020B0706030804020204" pitchFamily="34" charset="0"/>
      <p:bold r:id="rId59"/>
      <p:boldItalic r:id="rId60"/>
    </p:embeddedFont>
    <p:embeddedFont>
      <p:font typeface="Roboto Condensed Light" panose="02000000000000000000" pitchFamily="2" charset="0"/>
      <p:regular r:id="rId61"/>
      <p:italic r:id="rId62"/>
    </p:embeddedFont>
    <p:embeddedFont>
      <p:font typeface="Segoe UI Black" panose="020B0A02040204020203" pitchFamily="34" charset="0"/>
      <p:bold r:id="rId63"/>
      <p:boldItalic r:id="rId64"/>
    </p:embeddedFont>
    <p:embeddedFont>
      <p:font typeface="Cambria Math" panose="02040503050406030204" pitchFamily="18" charset="0"/>
      <p:regular r:id="rId65"/>
    </p:embeddedFont>
    <p:embeddedFont>
      <p:font typeface="Calibri" panose="020F0502020204030204" pitchFamily="34" charset="0"/>
      <p:regular r:id="rId66"/>
      <p:bold r:id="rId67"/>
      <p:italic r:id="rId68"/>
      <p:boldItalic r:id="rId6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A6kjN6VMMgHQ3z/w3NskyQ==" hashData="qIvhe9b1UF1jt3J65lhv4M3KQQZcpP8ujATmxqFrB1uvtoNJECc3qxRqlkyO+nrHrIm2v0gnqkAsIhg4iA1pnw=="/>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99"/>
    <a:srgbClr val="E1FBFF"/>
    <a:srgbClr val="8B67E5"/>
    <a:srgbClr val="F48CAF"/>
    <a:srgbClr val="F9C5D7"/>
    <a:srgbClr val="EDF6E2"/>
    <a:srgbClr val="F9EEED"/>
    <a:srgbClr val="B5E61D"/>
    <a:srgbClr val="AD1457"/>
    <a:srgbClr val="4242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1" d="100"/>
          <a:sy n="71" d="100"/>
        </p:scale>
        <p:origin x="618" y="60"/>
      </p:cViewPr>
      <p:guideLst/>
    </p:cSldViewPr>
  </p:slideViewPr>
  <p:notesTextViewPr>
    <p:cViewPr>
      <p:scale>
        <a:sx n="1" d="1"/>
        <a:sy n="1" d="1"/>
      </p:scale>
      <p:origin x="0" y="0"/>
    </p:cViewPr>
  </p:notesTextViewPr>
  <p:notesViewPr>
    <p:cSldViewPr snapToGrid="0">
      <p:cViewPr varScale="1">
        <p:scale>
          <a:sx n="53" d="100"/>
          <a:sy n="53" d="100"/>
        </p:scale>
        <p:origin x="2844" y="9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notesMaster" Target="notesMasters/notesMaster1.xml"/><Relationship Id="rId63" Type="http://schemas.openxmlformats.org/officeDocument/2006/relationships/font" Target="fonts/font15.fntdata"/><Relationship Id="rId68" Type="http://schemas.openxmlformats.org/officeDocument/2006/relationships/font" Target="fonts/font20.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5" Type="http://schemas.openxmlformats.org/officeDocument/2006/relationships/slide" Target="slides/slide4.xml"/><Relationship Id="rId61" Type="http://schemas.openxmlformats.org/officeDocument/2006/relationships/font" Target="fonts/font1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font" Target="fonts/font3.fntdata"/><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6.xml"/><Relationship Id="rId7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E2921DC-3109-4569-9FE5-3F5BA0747F75}" type="datetimeFigureOut">
              <a:rPr lang="en-US" smtClean="0"/>
              <a:t>9/18/2021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9E4867-9854-45D8-A58B-AED9F0BB4DCA}" type="slidenum">
              <a:rPr lang="en-US" smtClean="0"/>
              <a:t>‹#›</a:t>
            </a:fld>
            <a:endParaRPr lang="en-US"/>
          </a:p>
        </p:txBody>
      </p:sp>
    </p:spTree>
    <p:extLst>
      <p:ext uri="{BB962C8B-B14F-4D97-AF65-F5344CB8AC3E}">
        <p14:creationId xmlns:p14="http://schemas.microsoft.com/office/powerpoint/2010/main" val="387576908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8E3F3-8B31-41D2-AA9B-9796555DB866}" type="datetimeFigureOut">
              <a:rPr lang="en-US" smtClean="0"/>
              <a:t>9/18/2021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79BDEF-6165-4E72-B1A6-6E8034CEC248}" type="slidenum">
              <a:rPr lang="en-US" smtClean="0"/>
              <a:t>‹#›</a:t>
            </a:fld>
            <a:endParaRPr lang="en-US"/>
          </a:p>
        </p:txBody>
      </p:sp>
    </p:spTree>
    <p:extLst>
      <p:ext uri="{BB962C8B-B14F-4D97-AF65-F5344CB8AC3E}">
        <p14:creationId xmlns:p14="http://schemas.microsoft.com/office/powerpoint/2010/main" val="1766013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9.jpe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png"/><Relationship Id="rId9"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9.jpeg"/><Relationship Id="rId5" Type="http://schemas.openxmlformats.org/officeDocument/2006/relationships/image" Target="../media/image4.png"/><Relationship Id="rId10" Type="http://schemas.openxmlformats.org/officeDocument/2006/relationships/image" Target="../media/image12.jpeg"/><Relationship Id="rId4" Type="http://schemas.openxmlformats.org/officeDocument/2006/relationships/image" Target="../media/image3.png"/><Relationship Id="rId9" Type="http://schemas.microsoft.com/office/2007/relationships/hdphoto" Target="../media/hdphoto1.wdp"/></Relationships>
</file>

<file path=ppt/slideLayouts/_rels/slideLayout2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3.png"/><Relationship Id="rId4" Type="http://schemas.openxmlformats.org/officeDocument/2006/relationships/image" Target="../media/image4.png"/><Relationship Id="rId9" Type="http://schemas.openxmlformats.org/officeDocument/2006/relationships/image" Target="../media/image9.jpe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png"/><Relationship Id="rId4" Type="http://schemas.microsoft.com/office/2007/relationships/hdphoto" Target="../media/hdphoto2.wdp"/></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efault Color">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0">
                <a:srgbClr val="1D3064"/>
              </a:gs>
              <a:gs pos="50000">
                <a:srgbClr val="1D3064"/>
              </a:gs>
              <a:gs pos="100000">
                <a:schemeClr val="tx2"/>
              </a:gs>
            </a:gsLst>
            <a:lin ang="108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0">
                <a:srgbClr val="1D3064"/>
              </a:gs>
              <a:gs pos="50000">
                <a:srgbClr val="1D3064"/>
              </a:gs>
              <a:gs pos="100000">
                <a:schemeClr val="tx2"/>
              </a:gs>
            </a:gsLst>
            <a:lin ang="10800000" scaled="1"/>
          </a:gradFill>
          <a:ln>
            <a:noFill/>
          </a:ln>
        </p:spPr>
        <p:txBody>
          <a:bodyPr vert="horz" wrap="square" lIns="91440" tIns="45720" rIns="91440" bIns="45720" numCol="1" anchor="t" anchorCtr="0" compatLnSpc="1">
            <a:prstTxWarp prst="textNoShape">
              <a:avLst/>
            </a:prstTxWarp>
          </a:bodyPr>
          <a:lstStyle/>
          <a:p>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0">
                      <a:srgbClr val="1D3064"/>
                    </a:gs>
                    <a:gs pos="100000">
                      <a:schemeClr val="tx2"/>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0" name="Picture 19">
            <a:extLst>
              <a:ext uri="{FF2B5EF4-FFF2-40B4-BE49-F238E27FC236}">
                <a16:creationId xmlns="" xmlns:a16="http://schemas.microsoft.com/office/drawing/2014/main" id="{E0042908-6588-4C7A-9615-8D5899E8A9FA}"/>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l="144383" t="-16142" r="-144383" b="22103"/>
          <a:stretch/>
        </p:blipFill>
        <p:spPr>
          <a:xfrm>
            <a:off x="1834747" y="3985791"/>
            <a:ext cx="3075940" cy="2892592"/>
          </a:xfrm>
          <a:prstGeom prst="rect">
            <a:avLst/>
          </a:prstGeom>
        </p:spPr>
      </p:pic>
      <p:pic>
        <p:nvPicPr>
          <p:cNvPr id="36" name="Picture 35" descr="User icon Royalty Free Vector Image - VectorStock">
            <a:extLst>
              <a:ext uri="{FF2B5EF4-FFF2-40B4-BE49-F238E27FC236}">
                <a16:creationId xmlns="" xmlns:a16="http://schemas.microsoft.com/office/drawing/2014/main" id="{3C805A05-DDF6-4BA6-8EDB-D97128A43BFF}"/>
              </a:ext>
            </a:extLst>
          </p:cNvPr>
          <p:cNvPicPr>
            <a:picLocks noChangeAspect="1" noChangeArrowheads="1"/>
          </p:cNvPicPr>
          <p:nvPr userDrawn="1"/>
        </p:nvPicPr>
        <p:blipFill>
          <a:blip r:embed="rId11"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7" name="Picture Placeholder 36">
            <a:extLst>
              <a:ext uri="{FF2B5EF4-FFF2-40B4-BE49-F238E27FC236}">
                <a16:creationId xmlns="" xmlns:a16="http://schemas.microsoft.com/office/drawing/2014/main" id="{C4AACC20-C1A0-45ED-8640-28D84A9F84E1}"/>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357059326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lete Blanck">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9D71C1D1-D056-4C60-9F03-E6291617B71F}"/>
              </a:ext>
            </a:extLst>
          </p:cNvPr>
          <p:cNvSpPr txBox="1"/>
          <p:nvPr userDrawn="1"/>
        </p:nvSpPr>
        <p:spPr>
          <a:xfrm>
            <a:off x="375920" y="457200"/>
            <a:ext cx="4185761" cy="523220"/>
          </a:xfrm>
          <a:prstGeom prst="rect">
            <a:avLst/>
          </a:prstGeom>
          <a:noFill/>
        </p:spPr>
        <p:txBody>
          <a:bodyPr wrap="none" rtlCol="0">
            <a:spAutoFit/>
          </a:bodyPr>
          <a:lstStyle/>
          <a:p>
            <a:r>
              <a:rPr lang="en-US" sz="2800" dirty="0">
                <a:solidFill>
                  <a:srgbClr val="FF0000"/>
                </a:solidFill>
              </a:rPr>
              <a:t>How to Crop Circular Photo?</a:t>
            </a:r>
          </a:p>
        </p:txBody>
      </p:sp>
      <p:sp>
        <p:nvSpPr>
          <p:cNvPr id="11" name="Picture Placeholder 10">
            <a:extLst>
              <a:ext uri="{FF2B5EF4-FFF2-40B4-BE49-F238E27FC236}">
                <a16:creationId xmlns="" xmlns:a16="http://schemas.microsoft.com/office/drawing/2014/main" id="{E0451329-7800-417A-9D19-D93464C6306C}"/>
              </a:ext>
            </a:extLst>
          </p:cNvPr>
          <p:cNvSpPr>
            <a:spLocks noGrp="1"/>
          </p:cNvSpPr>
          <p:nvPr>
            <p:ph type="pic" sz="quarter" idx="10"/>
          </p:nvPr>
        </p:nvSpPr>
        <p:spPr>
          <a:xfrm>
            <a:off x="4013200" y="1808163"/>
            <a:ext cx="3890962" cy="3890962"/>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p:spPr>
        <p:txBody>
          <a:bodyPr wrap="square">
            <a:noAutofit/>
          </a:bodyPr>
          <a:lstStyle/>
          <a:p>
            <a:endParaRPr lang="en-US"/>
          </a:p>
        </p:txBody>
      </p:sp>
    </p:spTree>
    <p:extLst>
      <p:ext uri="{BB962C8B-B14F-4D97-AF65-F5344CB8AC3E}">
        <p14:creationId xmlns:p14="http://schemas.microsoft.com/office/powerpoint/2010/main" val="400331201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 Teal">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4">
                  <a:lumMod val="50000"/>
                </a:schemeClr>
              </a:gs>
              <a:gs pos="100000">
                <a:srgbClr val="009788"/>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4">
                  <a:lumMod val="50000"/>
                </a:schemeClr>
              </a:gs>
              <a:gs pos="100000">
                <a:srgbClr val="009788"/>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4">
                        <a:lumMod val="50000"/>
                      </a:schemeClr>
                    </a:gs>
                    <a:gs pos="100000">
                      <a:srgbClr val="009788"/>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0" name="Picture 19" descr="User icon Royalty Free Vector Image - VectorStock">
            <a:extLst>
              <a:ext uri="{FF2B5EF4-FFF2-40B4-BE49-F238E27FC236}">
                <a16:creationId xmlns="" xmlns:a16="http://schemas.microsoft.com/office/drawing/2014/main" id="{4A8E0F54-DC01-449D-B951-DC7CBAFD9546}"/>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21" name="Picture Placeholder 20">
            <a:extLst>
              <a:ext uri="{FF2B5EF4-FFF2-40B4-BE49-F238E27FC236}">
                <a16:creationId xmlns="" xmlns:a16="http://schemas.microsoft.com/office/drawing/2014/main" id="{65D60AFC-04BC-4FCA-A89D-6FCD04B6DC35}"/>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270888083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 Cyan">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2">
                  <a:lumMod val="50000"/>
                </a:schemeClr>
              </a:gs>
              <a:gs pos="100000">
                <a:schemeClr val="accent2"/>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2">
                  <a:lumMod val="50000"/>
                </a:schemeClr>
              </a:gs>
              <a:gs pos="100000">
                <a:schemeClr val="accent2"/>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2">
                        <a:lumMod val="50000"/>
                      </a:schemeClr>
                    </a:gs>
                    <a:gs pos="100000">
                      <a:schemeClr val="accent2"/>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30" name="Picture 29" descr="User icon Royalty Free Vector Image - VectorStock">
            <a:extLst>
              <a:ext uri="{FF2B5EF4-FFF2-40B4-BE49-F238E27FC236}">
                <a16:creationId xmlns="" xmlns:a16="http://schemas.microsoft.com/office/drawing/2014/main" id="{5F55812D-505A-4B1A-9EB5-16DCD08F2B82}"/>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4" name="Picture Placeholder 33">
            <a:extLst>
              <a:ext uri="{FF2B5EF4-FFF2-40B4-BE49-F238E27FC236}">
                <a16:creationId xmlns="" xmlns:a16="http://schemas.microsoft.com/office/drawing/2014/main" id="{0974588E-8956-4BF5-BF58-B7E42070A56A}"/>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76457040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Light Green">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3">
                  <a:lumMod val="50000"/>
                </a:schemeClr>
              </a:gs>
              <a:gs pos="100000">
                <a:schemeClr val="accent3"/>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3">
                  <a:lumMod val="50000"/>
                </a:schemeClr>
              </a:gs>
              <a:gs pos="100000">
                <a:schemeClr val="accent3"/>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3">
                        <a:lumMod val="50000"/>
                      </a:schemeClr>
                    </a:gs>
                    <a:gs pos="100000">
                      <a:schemeClr val="accent3"/>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 xmlns:a16="http://schemas.microsoft.com/office/drawing/2014/main" id="{AE6570A8-081D-45CE-A0DD-F78F5EDB0F9B}"/>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 xmlns:a16="http://schemas.microsoft.com/office/drawing/2014/main" id="{0B000B32-CB56-440D-9FAE-7DE703A93A02}"/>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78503394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 Amber">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5">
                  <a:lumMod val="50000"/>
                </a:schemeClr>
              </a:gs>
              <a:gs pos="100000">
                <a:schemeClr val="accent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5">
                  <a:lumMod val="50000"/>
                </a:schemeClr>
              </a:gs>
              <a:gs pos="100000">
                <a:schemeClr val="accent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5">
                        <a:lumMod val="75000"/>
                      </a:schemeClr>
                    </a:gs>
                    <a:gs pos="100000">
                      <a:schemeClr val="accent5"/>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 xmlns:a16="http://schemas.microsoft.com/office/drawing/2014/main" id="{00C9ED70-1CC8-4EF2-BE10-AAFE24AAC5D7}"/>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 xmlns:a16="http://schemas.microsoft.com/office/drawing/2014/main" id="{7FD1CDD6-829C-4C5B-BFB7-74153A66FF24}"/>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61585978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 Maroon">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6">
                  <a:lumMod val="50000"/>
                </a:schemeClr>
              </a:gs>
              <a:gs pos="100000">
                <a:schemeClr val="accent6"/>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6">
                  <a:lumMod val="50000"/>
                </a:schemeClr>
              </a:gs>
              <a:gs pos="100000">
                <a:schemeClr val="accent6"/>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6">
                        <a:lumMod val="50000"/>
                      </a:schemeClr>
                    </a:gs>
                    <a:gs pos="100000">
                      <a:schemeClr val="accent6"/>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 xmlns:a16="http://schemas.microsoft.com/office/drawing/2014/main" id="{80BF4AFD-B365-46D4-AAC5-485DFA5A7D42}"/>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 xmlns:a16="http://schemas.microsoft.com/office/drawing/2014/main" id="{2BC70C35-8BA7-4D49-9AF7-DC36FAB8FDA3}"/>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273162591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 Blue Gray">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273238"/>
              </a:gs>
              <a:gs pos="100000">
                <a:srgbClr val="607D8B"/>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273238"/>
              </a:gs>
              <a:gs pos="100000">
                <a:srgbClr val="607D8B"/>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273238"/>
                    </a:gs>
                    <a:gs pos="100000">
                      <a:srgbClr val="607D8B"/>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 xmlns:a16="http://schemas.microsoft.com/office/drawing/2014/main" id="{AEB45C91-0DA6-4973-9AEA-FF1388508ACC}"/>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 xmlns:a16="http://schemas.microsoft.com/office/drawing/2014/main" id="{F70CF6D9-DDB4-41AA-BB82-F8ED04AD8BC1}"/>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375188163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 Brown">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3E2622"/>
              </a:gs>
              <a:gs pos="100000">
                <a:srgbClr val="79554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3E2622"/>
              </a:gs>
              <a:gs pos="100000">
                <a:srgbClr val="79554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3E2622"/>
                    </a:gs>
                    <a:gs pos="100000">
                      <a:srgbClr val="795547"/>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 xmlns:a16="http://schemas.microsoft.com/office/drawing/2014/main" id="{7E386D9D-B92A-4F40-9089-A1FD00CD387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 xmlns:a16="http://schemas.microsoft.com/office/drawing/2014/main" id="{DA295F85-D43D-42E5-9539-A471116A43B0}"/>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180652624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 Deep Puple">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301B92"/>
              </a:gs>
              <a:gs pos="100000">
                <a:srgbClr val="673BB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301B92"/>
              </a:gs>
              <a:gs pos="100000">
                <a:srgbClr val="673BB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301B92"/>
                    </a:gs>
                    <a:gs pos="100000">
                      <a:srgbClr val="673BB7"/>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 xmlns:a16="http://schemas.microsoft.com/office/drawing/2014/main" id="{BE300026-40E8-4FB1-998A-9CEB5F7A1B8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 xmlns:a16="http://schemas.microsoft.com/office/drawing/2014/main" id="{DB3B5E9B-B4F0-4E85-954A-F7CC04BBF24C}"/>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401228099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 Blue">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0E47A1"/>
              </a:gs>
              <a:gs pos="100000">
                <a:srgbClr val="03A9F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0E47A1"/>
              </a:gs>
              <a:gs pos="100000">
                <a:srgbClr val="03A9F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0E47A1"/>
                    </a:gs>
                    <a:gs pos="100000">
                      <a:srgbClr val="03A9F5"/>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 xmlns:a16="http://schemas.microsoft.com/office/drawing/2014/main" id="{C3A13D11-EC6C-4E81-AD83-7AC73D273FD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 xmlns:a16="http://schemas.microsoft.com/office/drawing/2014/main" id="{85035EF3-F5FB-41C2-A0BE-B3AEF7556ABD}"/>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253280755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Logo on TR">
    <p:spTree>
      <p:nvGrpSpPr>
        <p:cNvPr id="1" name=""/>
        <p:cNvGrpSpPr/>
        <p:nvPr/>
      </p:nvGrpSpPr>
      <p:grpSpPr>
        <a:xfrm>
          <a:off x="0" y="0"/>
          <a:ext cx="0" cy="0"/>
          <a:chOff x="0" y="0"/>
          <a:chExt cx="0" cy="0"/>
        </a:xfrm>
      </p:grpSpPr>
      <p:grpSp>
        <p:nvGrpSpPr>
          <p:cNvPr id="4" name="Group 3">
            <a:extLst>
              <a:ext uri="{FF2B5EF4-FFF2-40B4-BE49-F238E27FC236}">
                <a16:creationId xmlns="" xmlns:a16="http://schemas.microsoft.com/office/drawing/2014/main" id="{2967F7A9-F404-4412-B868-8EB67A41E2A4}"/>
              </a:ext>
            </a:extLst>
          </p:cNvPr>
          <p:cNvGrpSpPr/>
          <p:nvPr userDrawn="1"/>
        </p:nvGrpSpPr>
        <p:grpSpPr>
          <a:xfrm>
            <a:off x="9576895" y="861192"/>
            <a:ext cx="2554143" cy="587454"/>
            <a:chOff x="131177" y="5775962"/>
            <a:chExt cx="2530239" cy="581956"/>
          </a:xfrm>
        </p:grpSpPr>
        <p:pic>
          <p:nvPicPr>
            <p:cNvPr id="16" name="Picture 15">
              <a:extLst>
                <a:ext uri="{FF2B5EF4-FFF2-40B4-BE49-F238E27FC236}">
                  <a16:creationId xmlns="" xmlns:a16="http://schemas.microsoft.com/office/drawing/2014/main" id="{23F8D339-A0AA-4150-B7E8-C84E7F2AB7D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5" name="Rectangle 4">
              <a:extLst>
                <a:ext uri="{FF2B5EF4-FFF2-40B4-BE49-F238E27FC236}">
                  <a16:creationId xmlns="" xmlns:a16="http://schemas.microsoft.com/office/drawing/2014/main"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 xmlns:a16="http://schemas.microsoft.com/office/drawing/2014/main"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 xmlns:a16="http://schemas.microsoft.com/office/drawing/2014/main" id="{CA463A36-7025-4394-9467-8A3EC3425B00}"/>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Dr.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Gopi</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Sanghani</a:t>
            </a:r>
            <a:endPar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 xmlns:a16="http://schemas.microsoft.com/office/drawing/2014/main" id="{BF2BE79E-EA17-4AB9-8CB5-714A52A6B2F5}"/>
              </a:ext>
            </a:extLst>
          </p:cNvPr>
          <p:cNvSpPr txBox="1">
            <a:spLocks/>
          </p:cNvSpPr>
          <p:nvPr userDrawn="1"/>
        </p:nvSpPr>
        <p:spPr>
          <a:xfrm>
            <a:off x="4038599" y="6604000"/>
            <a:ext cx="4270513"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#3170716 (AI)   </a:t>
            </a:r>
            <a:r>
              <a:rPr lang="en-US" dirty="0" smtClean="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Unit 9 Connectionist Models</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3" name="Slide Number Placeholder 3">
            <a:extLst>
              <a:ext uri="{FF2B5EF4-FFF2-40B4-BE49-F238E27FC236}">
                <a16:creationId xmlns="" xmlns:a16="http://schemas.microsoft.com/office/drawing/2014/main"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 xmlns:a16="http://schemas.microsoft.com/office/drawing/2014/main" id="{ACB01872-4321-4181-A609-1C503C074C10}"/>
              </a:ext>
            </a:extLst>
          </p:cNvPr>
          <p:cNvPicPr preferRelativeResize="0"/>
          <p:nvPr userDrawn="1"/>
        </p:nvPicPr>
        <p:blipFill rotWithShape="1">
          <a:blip r:embed="rId3"/>
          <a:srcRect t="86739" r="1768" b="3535"/>
          <a:stretch/>
        </p:blipFill>
        <p:spPr>
          <a:xfrm>
            <a:off x="0" y="0"/>
            <a:ext cx="12192000" cy="711201"/>
          </a:xfrm>
          <a:prstGeom prst="rect">
            <a:avLst/>
          </a:prstGeom>
          <a:solidFill>
            <a:srgbClr val="DFDFDF">
              <a:alpha val="49804"/>
            </a:srgbClr>
          </a:solidFill>
          <a:ln>
            <a:noFill/>
          </a:ln>
        </p:spPr>
      </p:pic>
      <p:sp>
        <p:nvSpPr>
          <p:cNvPr id="2" name="Title 1">
            <a:extLst>
              <a:ext uri="{FF2B5EF4-FFF2-40B4-BE49-F238E27FC236}">
                <a16:creationId xmlns="" xmlns:a16="http://schemas.microsoft.com/office/drawing/2014/main" id="{D5CD07E8-CBAA-45BA-85CF-1233D4AA86C9}"/>
              </a:ext>
            </a:extLst>
          </p:cNvPr>
          <p:cNvSpPr>
            <a:spLocks noGrp="1"/>
          </p:cNvSpPr>
          <p:nvPr>
            <p:ph type="title"/>
          </p:nvPr>
        </p:nvSpPr>
        <p:spPr>
          <a:xfrm>
            <a:off x="0" y="1"/>
            <a:ext cx="12192000" cy="711200"/>
          </a:xfrm>
          <a:solidFill>
            <a:srgbClr val="DFDFDF">
              <a:alpha val="49804"/>
            </a:srgbClr>
          </a:solidFill>
          <a:ln>
            <a:noFill/>
          </a:ln>
        </p:spPr>
        <p:txBody>
          <a:bodyPr vert="horz" lIns="216000" tIns="108000" rIns="216000" bIns="108000" rtlCol="0" anchor="ctr">
            <a:normAutofit/>
          </a:bodyPr>
          <a:lstStyle>
            <a:lvl1pPr>
              <a:defRPr lang="en-US" sz="3400" b="1" dirty="0">
                <a:solidFill>
                  <a:schemeClr val="tx1">
                    <a:lumMod val="90000"/>
                    <a:lumOff val="10000"/>
                  </a:schemeClr>
                </a:solidFill>
                <a:effectLst/>
              </a:defRPr>
            </a:lvl1pPr>
          </a:lstStyle>
          <a:p>
            <a:pPr lvl="0"/>
            <a:r>
              <a:rPr lang="en-US" dirty="0"/>
              <a:t>Click to edit Master title style</a:t>
            </a:r>
          </a:p>
        </p:txBody>
      </p:sp>
      <p:sp>
        <p:nvSpPr>
          <p:cNvPr id="3" name="Content Placeholder 2">
            <a:extLst>
              <a:ext uri="{FF2B5EF4-FFF2-40B4-BE49-F238E27FC236}">
                <a16:creationId xmlns="" xmlns:a16="http://schemas.microsoft.com/office/drawing/2014/main"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 xmlns:a16="http://schemas.microsoft.com/office/drawing/2014/main"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 xmlns:a16="http://schemas.microsoft.com/office/drawing/2014/main"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6633316"/>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 Red">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B71B1C"/>
                    </a:gs>
                    <a:gs pos="100000">
                      <a:srgbClr val="ED524F"/>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31" name="Picture 30">
            <a:extLst>
              <a:ext uri="{FF2B5EF4-FFF2-40B4-BE49-F238E27FC236}">
                <a16:creationId xmlns="" xmlns:a16="http://schemas.microsoft.com/office/drawing/2014/main" id="{77B7B864-C091-4493-B14B-F5B61B586EED}"/>
              </a:ext>
            </a:extLst>
          </p:cNvPr>
          <p:cNvPicPr>
            <a:picLocks noChangeAspect="1"/>
          </p:cNvPicPr>
          <p:nvPr userDrawn="1"/>
        </p:nvPicPr>
        <p:blipFill>
          <a:blip r:embed="rId10" cstate="print">
            <a:extLst>
              <a:ext uri="{28A0092B-C50C-407E-A947-70E740481C1C}">
                <a14:useLocalDpi xmlns:a14="http://schemas.microsoft.com/office/drawing/2010/main" val="0"/>
              </a:ext>
            </a:extLst>
          </a:blip>
          <a:srcRect l="24746" t="7575" r="25761" b="18186"/>
          <a:stretch>
            <a:fillRect/>
          </a:stretch>
        </p:blipFill>
        <p:spPr>
          <a:xfrm>
            <a:off x="356499" y="5214354"/>
            <a:ext cx="1354234" cy="1354234"/>
          </a:xfrm>
          <a:custGeom>
            <a:avLst/>
            <a:gdLst>
              <a:gd name="connsiteX0" fmla="*/ 2286000 w 4572000"/>
              <a:gd name="connsiteY0" fmla="*/ 0 h 4572000"/>
              <a:gd name="connsiteX1" fmla="*/ 4572000 w 4572000"/>
              <a:gd name="connsiteY1" fmla="*/ 2286000 h 4572000"/>
              <a:gd name="connsiteX2" fmla="*/ 2286000 w 4572000"/>
              <a:gd name="connsiteY2" fmla="*/ 4572000 h 4572000"/>
              <a:gd name="connsiteX3" fmla="*/ 0 w 4572000"/>
              <a:gd name="connsiteY3" fmla="*/ 2286000 h 4572000"/>
              <a:gd name="connsiteX4" fmla="*/ 2286000 w 4572000"/>
              <a:gd name="connsiteY4" fmla="*/ 0 h 457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4572000">
                <a:moveTo>
                  <a:pt x="2286000" y="0"/>
                </a:moveTo>
                <a:cubicBezTo>
                  <a:pt x="3548523" y="0"/>
                  <a:pt x="4572000" y="1023477"/>
                  <a:pt x="4572000" y="2286000"/>
                </a:cubicBezTo>
                <a:cubicBezTo>
                  <a:pt x="4572000" y="3548523"/>
                  <a:pt x="3548523" y="4572000"/>
                  <a:pt x="2286000" y="4572000"/>
                </a:cubicBezTo>
                <a:cubicBezTo>
                  <a:pt x="1023477" y="4572000"/>
                  <a:pt x="0" y="3548523"/>
                  <a:pt x="0" y="2286000"/>
                </a:cubicBezTo>
                <a:cubicBezTo>
                  <a:pt x="0" y="1023477"/>
                  <a:pt x="1023477" y="0"/>
                  <a:pt x="2286000" y="0"/>
                </a:cubicBezTo>
                <a:close/>
              </a:path>
            </a:pathLst>
          </a:custGeom>
          <a:noFill/>
          <a:ln w="6350">
            <a:solidFill>
              <a:schemeClr val="bg1">
                <a:lumMod val="65000"/>
              </a:schemeClr>
            </a:solidFill>
          </a:ln>
          <a:effectLst/>
        </p:spPr>
      </p:pic>
      <p:pic>
        <p:nvPicPr>
          <p:cNvPr id="21" name="Picture 20" descr="User icon Royalty Free Vector Image - VectorStock">
            <a:extLst>
              <a:ext uri="{FF2B5EF4-FFF2-40B4-BE49-F238E27FC236}">
                <a16:creationId xmlns="" xmlns:a16="http://schemas.microsoft.com/office/drawing/2014/main" id="{177B86E9-222D-4757-BE64-59540DB794E6}"/>
              </a:ext>
            </a:extLst>
          </p:cNvPr>
          <p:cNvPicPr>
            <a:picLocks noChangeAspect="1" noChangeArrowheads="1"/>
          </p:cNvPicPr>
          <p:nvPr userDrawn="1"/>
        </p:nvPicPr>
        <p:blipFill>
          <a:blip r:embed="rId11"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 xmlns:a16="http://schemas.microsoft.com/office/drawing/2014/main" id="{8ABCD18B-D4E0-41E4-8162-7E83CB11DAE0}"/>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3765131949"/>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 Pink">
    <p:spTree>
      <p:nvGrpSpPr>
        <p:cNvPr id="1" name=""/>
        <p:cNvGrpSpPr/>
        <p:nvPr/>
      </p:nvGrpSpPr>
      <p:grpSpPr>
        <a:xfrm>
          <a:off x="0" y="0"/>
          <a:ext cx="0" cy="0"/>
          <a:chOff x="0" y="0"/>
          <a:chExt cx="0" cy="0"/>
        </a:xfrm>
      </p:grpSpPr>
      <p:pic>
        <p:nvPicPr>
          <p:cNvPr id="25" name="Picture 24">
            <a:extLst>
              <a:ext uri="{FF2B5EF4-FFF2-40B4-BE49-F238E27FC236}">
                <a16:creationId xmlns="" xmlns:a16="http://schemas.microsoft.com/office/drawing/2014/main" id="{292D9CA8-FA74-4E19-A847-B04F90FC15AC}"/>
              </a:ext>
            </a:extLst>
          </p:cNvPr>
          <p:cNvPicPr>
            <a:picLocks noChangeAspect="1"/>
          </p:cNvPicPr>
          <p:nvPr userDrawn="1"/>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890E4F"/>
              </a:gs>
              <a:gs pos="100000">
                <a:srgbClr val="D81A60"/>
              </a:gs>
            </a:gsLst>
            <a:lin ang="10800000" scaled="1"/>
          </a:gradFill>
          <a:ln>
            <a:noFill/>
          </a:ln>
        </p:spPr>
        <p:txBody>
          <a:bodyPr vert="horz" wrap="square" lIns="91440" tIns="45720" rIns="91440" bIns="45720" numCol="1" anchor="t" anchorCtr="0" compatLnSpc="1">
            <a:prstTxWarp prst="textNoShape">
              <a:avLst/>
            </a:prstTxWarp>
          </a:bodyPr>
          <a:lstStyle/>
          <a:p>
            <a:pPr lvl="0" algn="ctr"/>
            <a:endParaRPr lang="en-US" dirty="0"/>
          </a:p>
        </p:txBody>
      </p:sp>
      <p:sp>
        <p:nvSpPr>
          <p:cNvPr id="23"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890E4F"/>
              </a:gs>
              <a:gs pos="100000">
                <a:srgbClr val="D81A60"/>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cxnSp>
        <p:nvCxnSpPr>
          <p:cNvPr id="45" name="Straight Connector 44">
            <a:extLst>
              <a:ext uri="{FF2B5EF4-FFF2-40B4-BE49-F238E27FC236}">
                <a16:creationId xmlns=""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 xmlns:a16="http://schemas.microsoft.com/office/drawing/2014/main" id="{9812EDA6-C656-492A-A9CA-44B03C639132}"/>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 xmlns:a16="http://schemas.microsoft.com/office/drawing/2014/main" id="{627AEF91-6492-4B0C-A844-2296473B58DE}"/>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890E4F"/>
                    </a:gs>
                    <a:gs pos="100000">
                      <a:srgbClr val="D81A60"/>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 xmlns:a16="http://schemas.microsoft.com/office/drawing/2014/main" id="{1917B14A-5130-41DB-8F00-6C6611C994DF}"/>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 xmlns:a16="http://schemas.microsoft.com/office/drawing/2014/main" id="{34C1356C-E4AA-4B27-A93C-BE84F5D9C601}"/>
              </a:ext>
            </a:extLst>
          </p:cNvPr>
          <p:cNvPicPr>
            <a:picLocks noChangeAspect="1"/>
          </p:cNvPicPr>
          <p:nvPr userDrawn="1"/>
        </p:nvPicPr>
        <p:blipFill rotWithShape="1">
          <a:blip r:embed="rId7" cstate="print">
            <a:extLst>
              <a:ext uri="{BEBA8EAE-BF5A-486C-A8C5-ECC9F3942E4B}">
                <a14:imgProps xmlns:a14="http://schemas.microsoft.com/office/drawing/2010/main">
                  <a14:imgLayer r:embed="rId8">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 xmlns:a16="http://schemas.microsoft.com/office/drawing/2014/main" id="{070A7F06-98AB-45B4-A79D-A6DF8C25DC8E}"/>
              </a:ext>
            </a:extLst>
          </p:cNvPr>
          <p:cNvSpPr>
            <a:spLocks noGrp="1"/>
          </p:cNvSpPr>
          <p:nvPr>
            <p:ph type="body" sz="quarter" idx="16" hasCustomPrompt="1"/>
          </p:nvPr>
        </p:nvSpPr>
        <p:spPr>
          <a:xfrm>
            <a:off x="285918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r>
              <a:rPr lang="en-US" sz="1800" b="1" dirty="0" smtClean="0"/>
              <a:t>Analysis and Design of Algorithms </a:t>
            </a:r>
            <a:r>
              <a:rPr lang="en-US" sz="1800" dirty="0" smtClean="0">
                <a:latin typeface="Roboto Condensed Light" panose="02000000000000000000" pitchFamily="2" charset="0"/>
                <a:ea typeface="Roboto Condensed Light" panose="02000000000000000000" pitchFamily="2" charset="0"/>
              </a:rPr>
              <a:t>(ADA</a:t>
            </a:r>
            <a:r>
              <a:rPr lang="en-US" dirty="0" smtClean="0">
                <a:latin typeface="Roboto Condensed Light" panose="02000000000000000000" pitchFamily="2" charset="0"/>
                <a:ea typeface="Roboto Condensed Light" panose="02000000000000000000" pitchFamily="2" charset="0"/>
              </a:rPr>
              <a:t>)</a:t>
            </a:r>
          </a:p>
          <a:p>
            <a:r>
              <a:rPr lang="en-US" dirty="0" smtClean="0">
                <a:latin typeface="Roboto Condensed Light" panose="02000000000000000000" pitchFamily="2" charset="0"/>
                <a:ea typeface="Roboto Condensed Light" panose="02000000000000000000" pitchFamily="2" charset="0"/>
              </a:rPr>
              <a:t>GTU # 3150703</a:t>
            </a:r>
          </a:p>
        </p:txBody>
      </p:sp>
      <p:pic>
        <p:nvPicPr>
          <p:cNvPr id="21" name="Picture 20" descr="User icon Royalty Free Vector Image - VectorStock">
            <a:extLst>
              <a:ext uri="{FF2B5EF4-FFF2-40B4-BE49-F238E27FC236}">
                <a16:creationId xmlns="" xmlns:a16="http://schemas.microsoft.com/office/drawing/2014/main" id="{A2F1AAAC-C051-4A31-837B-4A9977722A44}"/>
              </a:ext>
            </a:extLst>
          </p:cNvPr>
          <p:cNvPicPr>
            <a:picLocks noChangeAspect="1" noChangeArrowheads="1"/>
          </p:cNvPicPr>
          <p:nvPr userDrawn="1"/>
        </p:nvPicPr>
        <p:blipFill>
          <a:blip r:embed="rId9"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 xmlns:a16="http://schemas.microsoft.com/office/drawing/2014/main" id="{ADF34BDA-AFB4-4120-81EF-C0AB56D388CB}"/>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pic>
        <p:nvPicPr>
          <p:cNvPr id="31" name="Picture 30"/>
          <p:cNvPicPr>
            <a:picLocks noChangeAspect="1"/>
          </p:cNvPicPr>
          <p:nvPr userDrawn="1"/>
        </p:nvPicPr>
        <p:blipFill>
          <a:blip r:embed="rId10"/>
          <a:stretch>
            <a:fillRect/>
          </a:stretch>
        </p:blipFill>
        <p:spPr>
          <a:xfrm>
            <a:off x="8948527" y="2262677"/>
            <a:ext cx="2560320" cy="16751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705025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4000" y="106364"/>
            <a:ext cx="11684000" cy="808037"/>
          </a:xfrm>
        </p:spPr>
        <p:txBody>
          <a:bodyPr/>
          <a:lstStyle>
            <a:lvl1pPr algn="l">
              <a:defRPr>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a:xfrm>
            <a:off x="254000" y="990600"/>
            <a:ext cx="11684000" cy="5334000"/>
          </a:xfrm>
        </p:spPr>
        <p:txBody>
          <a:bodyPr>
            <a:normAutofit/>
          </a:bodyPr>
          <a:lstStyle>
            <a:lvl1pPr marL="342900" indent="-342900" algn="just">
              <a:lnSpc>
                <a:spcPct val="110000"/>
              </a:lnSpc>
              <a:spcBef>
                <a:spcPts val="0"/>
              </a:spcBef>
              <a:spcAft>
                <a:spcPts val="600"/>
              </a:spcAft>
              <a:buClrTx/>
              <a:buFont typeface="Wingdings" panose="05000000000000000000" pitchFamily="2" charset="2"/>
              <a:buChar char="§"/>
              <a:defRPr sz="2400">
                <a:latin typeface="+mj-lt"/>
                <a:ea typeface="Times New Roman" panose="02020603050405020304" pitchFamily="18" charset="0"/>
                <a:cs typeface="Times New Roman" panose="02020603050405020304" pitchFamily="18" charset="0"/>
              </a:defRPr>
            </a:lvl1pPr>
            <a:lvl2pPr marL="742950" indent="-285750" algn="just">
              <a:lnSpc>
                <a:spcPct val="110000"/>
              </a:lnSpc>
              <a:spcBef>
                <a:spcPts val="0"/>
              </a:spcBef>
              <a:spcAft>
                <a:spcPts val="600"/>
              </a:spcAft>
              <a:buClrTx/>
              <a:buFont typeface="Arial" panose="020B0604020202020204" pitchFamily="34" charset="0"/>
              <a:buChar char="•"/>
              <a:defRPr sz="2200">
                <a:latin typeface="+mj-lt"/>
                <a:ea typeface="Times New Roman" panose="02020603050405020304" pitchFamily="18" charset="0"/>
                <a:cs typeface="Times New Roman" panose="02020603050405020304" pitchFamily="18" charset="0"/>
              </a:defRPr>
            </a:lvl2pPr>
            <a:lvl3pPr marL="1200150" indent="-285750" algn="just">
              <a:lnSpc>
                <a:spcPct val="110000"/>
              </a:lnSpc>
              <a:spcBef>
                <a:spcPts val="0"/>
              </a:spcBef>
              <a:spcAft>
                <a:spcPts val="600"/>
              </a:spcAft>
              <a:buClrTx/>
              <a:buSzPct val="80000"/>
              <a:buFont typeface="Wingdings" panose="05000000000000000000" pitchFamily="2" charset="2"/>
              <a:buChar char="q"/>
              <a:defRPr sz="2000">
                <a:latin typeface="+mj-lt"/>
                <a:ea typeface="Times New Roman" panose="02020603050405020304" pitchFamily="18" charset="0"/>
                <a:cs typeface="Times New Roman" panose="02020603050405020304" pitchFamily="18" charset="0"/>
              </a:defRPr>
            </a:lvl3pPr>
            <a:lvl4pPr algn="just">
              <a:lnSpc>
                <a:spcPct val="110000"/>
              </a:lnSpc>
              <a:spcBef>
                <a:spcPts val="0"/>
              </a:spcBef>
              <a:spcAft>
                <a:spcPts val="600"/>
              </a:spcAft>
              <a:buClrTx/>
              <a:defRPr sz="1600">
                <a:latin typeface="+mj-lt"/>
                <a:ea typeface="Times New Roman" panose="02020603050405020304" pitchFamily="18" charset="0"/>
                <a:cs typeface="Times New Roman" panose="02020603050405020304" pitchFamily="18" charset="0"/>
              </a:defRPr>
            </a:lvl4pPr>
            <a:lvl5pPr algn="just">
              <a:lnSpc>
                <a:spcPct val="110000"/>
              </a:lnSpc>
              <a:spcBef>
                <a:spcPts val="0"/>
              </a:spcBef>
              <a:spcAft>
                <a:spcPts val="600"/>
              </a:spcAft>
              <a:buClrTx/>
              <a:defRPr sz="1600">
                <a:latin typeface="+mj-lt"/>
                <a:ea typeface="Times New Roman" panose="02020603050405020304" pitchFamily="18" charset="0"/>
                <a:cs typeface="Times New Roman" panose="02020603050405020304" pitchFamily="18"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ktangel 11"/>
          <p:cNvSpPr/>
          <p:nvPr userDrawn="1"/>
        </p:nvSpPr>
        <p:spPr>
          <a:xfrm>
            <a:off x="0" y="6477000"/>
            <a:ext cx="12192000" cy="381000"/>
          </a:xfrm>
          <a:prstGeom prst="rect">
            <a:avLst/>
          </a:prstGeom>
          <a:solidFill>
            <a:srgbClr val="0070C0"/>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lgn="ctr">
              <a:defRPr/>
            </a:pPr>
            <a:r>
              <a:rPr lang="en-US" sz="1800" noProof="1" smtClean="0">
                <a:solidFill>
                  <a:srgbClr val="FFFFFF"/>
                </a:solidFill>
                <a:latin typeface="+mj-lt"/>
                <a:ea typeface="Open Sans" panose="020B0606030504020204" pitchFamily="34" charset="0"/>
                <a:cs typeface="Open Sans" panose="020B0606030504020204" pitchFamily="34" charset="0"/>
              </a:rPr>
              <a:t>Basics of Algorithms and Mathematics</a:t>
            </a:r>
            <a:r>
              <a:rPr lang="da-DK" sz="1800" noProof="1" smtClean="0">
                <a:solidFill>
                  <a:srgbClr val="FFFFFF"/>
                </a:solidFill>
                <a:latin typeface="+mj-lt"/>
                <a:ea typeface="Open Sans" panose="020B0606030504020204" pitchFamily="34" charset="0"/>
                <a:cs typeface="Open Sans" panose="020B0606030504020204" pitchFamily="34" charset="0"/>
              </a:rPr>
              <a:t>     </a:t>
            </a:r>
            <a:fld id="{0DFAFC65-7612-4714-8C31-D331BBD2B88A}" type="slidenum">
              <a:rPr lang="da-DK" sz="1800" noProof="1" smtClean="0">
                <a:solidFill>
                  <a:srgbClr val="FFFFFF"/>
                </a:solidFill>
                <a:latin typeface="+mj-lt"/>
                <a:ea typeface="Open Sans" panose="020B0606030504020204" pitchFamily="34" charset="0"/>
                <a:cs typeface="Open Sans" panose="020B0606030504020204" pitchFamily="34" charset="0"/>
              </a:rPr>
              <a:pPr indent="-342900" algn="ctr">
                <a:defRPr/>
              </a:pPr>
              <a:t>‹#›</a:t>
            </a:fld>
            <a:r>
              <a:rPr lang="da-DK" sz="1800" noProof="1" smtClean="0">
                <a:solidFill>
                  <a:srgbClr val="FFFFFF"/>
                </a:solidFill>
                <a:latin typeface="+mj-lt"/>
                <a:ea typeface="Open Sans" panose="020B0606030504020204" pitchFamily="34" charset="0"/>
                <a:cs typeface="Open Sans" panose="020B0606030504020204" pitchFamily="34" charset="0"/>
              </a:rPr>
              <a:t>           Darshan </a:t>
            </a:r>
            <a:r>
              <a:rPr lang="da-DK" sz="1800" noProof="1">
                <a:solidFill>
                  <a:srgbClr val="FFFFFF"/>
                </a:solidFill>
                <a:latin typeface="+mj-lt"/>
                <a:ea typeface="Open Sans" panose="020B0606030504020204" pitchFamily="34" charset="0"/>
                <a:cs typeface="Open Sans" panose="020B0606030504020204" pitchFamily="34" charset="0"/>
              </a:rPr>
              <a:t>Institute of Engineering &amp; </a:t>
            </a:r>
            <a:r>
              <a:rPr lang="da-DK" sz="1800" noProof="1" smtClean="0">
                <a:solidFill>
                  <a:srgbClr val="FFFFFF"/>
                </a:solidFill>
                <a:latin typeface="+mj-lt"/>
                <a:ea typeface="Open Sans" panose="020B0606030504020204" pitchFamily="34" charset="0"/>
                <a:cs typeface="Open Sans" panose="020B0606030504020204" pitchFamily="34" charset="0"/>
              </a:rPr>
              <a:t>Technology</a:t>
            </a:r>
            <a:endParaRPr lang="da-DK" sz="1800" noProof="1">
              <a:solidFill>
                <a:srgbClr val="FFFFFF"/>
              </a:solidFill>
              <a:latin typeface="+mj-lt"/>
              <a:ea typeface="Open Sans" panose="020B0606030504020204" pitchFamily="34" charset="0"/>
              <a:cs typeface="Open Sans" panose="020B0606030504020204" pitchFamily="34" charset="0"/>
            </a:endParaRPr>
          </a:p>
        </p:txBody>
      </p:sp>
      <p:cxnSp>
        <p:nvCxnSpPr>
          <p:cNvPr id="6" name="Straight Connector 5"/>
          <p:cNvCxnSpPr/>
          <p:nvPr userDrawn="1"/>
        </p:nvCxnSpPr>
        <p:spPr>
          <a:xfrm>
            <a:off x="254000" y="914400"/>
            <a:ext cx="1168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3552906"/>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A8BEFB-AE5B-48F9-BBAD-B489CDE48C80}" type="slidenum">
              <a:rPr lang="en-US" smtClean="0"/>
              <a:pPr/>
              <a:t>‹#›</a:t>
            </a:fld>
            <a:endParaRPr lang="en-US"/>
          </a:p>
        </p:txBody>
      </p:sp>
    </p:spTree>
    <p:extLst>
      <p:ext uri="{BB962C8B-B14F-4D97-AF65-F5344CB8AC3E}">
        <p14:creationId xmlns:p14="http://schemas.microsoft.com/office/powerpoint/2010/main" val="35041395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 Logo on BR">
    <p:spTree>
      <p:nvGrpSpPr>
        <p:cNvPr id="1" name=""/>
        <p:cNvGrpSpPr/>
        <p:nvPr/>
      </p:nvGrpSpPr>
      <p:grpSpPr>
        <a:xfrm>
          <a:off x="0" y="0"/>
          <a:ext cx="0" cy="0"/>
          <a:chOff x="0" y="0"/>
          <a:chExt cx="0" cy="0"/>
        </a:xfrm>
      </p:grpSpPr>
      <p:grpSp>
        <p:nvGrpSpPr>
          <p:cNvPr id="4" name="Group 3">
            <a:extLst>
              <a:ext uri="{FF2B5EF4-FFF2-40B4-BE49-F238E27FC236}">
                <a16:creationId xmlns="" xmlns:a16="http://schemas.microsoft.com/office/drawing/2014/main" id="{2967F7A9-F404-4412-B868-8EB67A41E2A4}"/>
              </a:ext>
            </a:extLst>
          </p:cNvPr>
          <p:cNvGrpSpPr/>
          <p:nvPr userDrawn="1"/>
        </p:nvGrpSpPr>
        <p:grpSpPr>
          <a:xfrm>
            <a:off x="9576895" y="5890392"/>
            <a:ext cx="2554143" cy="587454"/>
            <a:chOff x="131177" y="5775962"/>
            <a:chExt cx="2530239" cy="581956"/>
          </a:xfrm>
        </p:grpSpPr>
        <p:pic>
          <p:nvPicPr>
            <p:cNvPr id="16" name="Picture 15">
              <a:extLst>
                <a:ext uri="{FF2B5EF4-FFF2-40B4-BE49-F238E27FC236}">
                  <a16:creationId xmlns="" xmlns:a16="http://schemas.microsoft.com/office/drawing/2014/main" id="{23F8D339-A0AA-4150-B7E8-C84E7F2AB7D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5" name="Rectangle 4">
              <a:extLst>
                <a:ext uri="{FF2B5EF4-FFF2-40B4-BE49-F238E27FC236}">
                  <a16:creationId xmlns="" xmlns:a16="http://schemas.microsoft.com/office/drawing/2014/main"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 xmlns:a16="http://schemas.microsoft.com/office/drawing/2014/main"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 xmlns:a16="http://schemas.microsoft.com/office/drawing/2014/main" id="{CA463A36-7025-4394-9467-8A3EC3425B00}"/>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Dr.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Gopi</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Sanghani</a:t>
            </a:r>
            <a:endPar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 xmlns:a16="http://schemas.microsoft.com/office/drawing/2014/main" id="{BF2BE79E-EA17-4AB9-8CB5-714A52A6B2F5}"/>
              </a:ext>
            </a:extLst>
          </p:cNvPr>
          <p:cNvSpPr txBox="1">
            <a:spLocks/>
          </p:cNvSpPr>
          <p:nvPr userDrawn="1"/>
        </p:nvSpPr>
        <p:spPr>
          <a:xfrm>
            <a:off x="4038600" y="6604000"/>
            <a:ext cx="4283765" cy="25400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#3170716 (AI)   </a:t>
            </a:r>
            <a:r>
              <a:rPr lang="en-US" dirty="0" smtClean="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Unit 9 Connectionist Models</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3" name="Slide Number Placeholder 3">
            <a:extLst>
              <a:ext uri="{FF2B5EF4-FFF2-40B4-BE49-F238E27FC236}">
                <a16:creationId xmlns="" xmlns:a16="http://schemas.microsoft.com/office/drawing/2014/main"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 xmlns:a16="http://schemas.microsoft.com/office/drawing/2014/main" id="{ACB01872-4321-4181-A609-1C503C074C10}"/>
              </a:ext>
            </a:extLst>
          </p:cNvPr>
          <p:cNvPicPr preferRelativeResize="0"/>
          <p:nvPr userDrawn="1"/>
        </p:nvPicPr>
        <p:blipFill rotWithShape="1">
          <a:blip r:embed="rId3">
            <a:alphaModFix/>
          </a:blip>
          <a:srcRect t="86739" r="1768" b="3535"/>
          <a:stretch/>
        </p:blipFill>
        <p:spPr>
          <a:xfrm>
            <a:off x="0" y="0"/>
            <a:ext cx="12192000" cy="711201"/>
          </a:xfrm>
          <a:prstGeom prst="rect">
            <a:avLst/>
          </a:prstGeom>
          <a:solidFill>
            <a:srgbClr val="F48CAF"/>
          </a:solidFill>
          <a:ln>
            <a:noFill/>
          </a:ln>
          <a:effectLst/>
        </p:spPr>
      </p:pic>
      <p:sp>
        <p:nvSpPr>
          <p:cNvPr id="2" name="Title 1">
            <a:extLst>
              <a:ext uri="{FF2B5EF4-FFF2-40B4-BE49-F238E27FC236}">
                <a16:creationId xmlns="" xmlns:a16="http://schemas.microsoft.com/office/drawing/2014/main" id="{D5CD07E8-CBAA-45BA-85CF-1233D4AA86C9}"/>
              </a:ext>
            </a:extLst>
          </p:cNvPr>
          <p:cNvSpPr>
            <a:spLocks noGrp="1"/>
          </p:cNvSpPr>
          <p:nvPr>
            <p:ph type="title"/>
          </p:nvPr>
        </p:nvSpPr>
        <p:spPr>
          <a:xfrm>
            <a:off x="0" y="1"/>
            <a:ext cx="12192000" cy="711200"/>
          </a:xfrm>
          <a:solidFill>
            <a:srgbClr val="DFDFDF">
              <a:alpha val="49804"/>
            </a:srgbClr>
          </a:solidFill>
          <a:ln>
            <a:noFill/>
          </a:ln>
        </p:spPr>
        <p:txBody>
          <a:bodyPr vert="horz" lIns="216000" tIns="108000" rIns="216000" bIns="108000" rtlCol="0" anchor="ctr">
            <a:normAutofit/>
          </a:bodyPr>
          <a:lstStyle>
            <a:lvl1pPr>
              <a:defRPr lang="en-US" sz="3400" b="1" dirty="0">
                <a:solidFill>
                  <a:schemeClr val="tx1">
                    <a:lumMod val="90000"/>
                    <a:lumOff val="10000"/>
                  </a:schemeClr>
                </a:solidFill>
                <a:effectLst/>
              </a:defRPr>
            </a:lvl1pPr>
          </a:lstStyle>
          <a:p>
            <a:pPr lvl="0"/>
            <a:r>
              <a:rPr lang="en-US" dirty="0"/>
              <a:t>Click to edit Master title style</a:t>
            </a:r>
          </a:p>
        </p:txBody>
      </p:sp>
      <p:sp>
        <p:nvSpPr>
          <p:cNvPr id="3" name="Content Placeholder 2">
            <a:extLst>
              <a:ext uri="{FF2B5EF4-FFF2-40B4-BE49-F238E27FC236}">
                <a16:creationId xmlns="" xmlns:a16="http://schemas.microsoft.com/office/drawing/2014/main"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rgbClr val="AD1457"/>
              </a:buClr>
              <a:buFont typeface="Wingdings 3" panose="05040102010807070707" pitchFamily="18" charset="2"/>
              <a:buChar char=""/>
              <a:defRPr sz="2400">
                <a:solidFill>
                  <a:schemeClr val="tx1"/>
                </a:solidFill>
              </a:defRPr>
            </a:lvl1pPr>
            <a:lvl2pPr marL="809625" indent="-352425" algn="just">
              <a:buClr>
                <a:srgbClr val="AD1457"/>
              </a:buClr>
              <a:buFont typeface="Wingdings 3" panose="05040102010807070707" pitchFamily="18" charset="2"/>
              <a:buChar char=""/>
              <a:defRPr sz="2000">
                <a:solidFill>
                  <a:schemeClr val="tx1"/>
                </a:solidFill>
              </a:defRPr>
            </a:lvl2pPr>
            <a:lvl3pPr marL="1143000" indent="-228600" algn="just">
              <a:buClr>
                <a:srgbClr val="AD1457"/>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 xmlns:a16="http://schemas.microsoft.com/office/drawing/2014/main" id="{05596C8C-2163-45E8-B709-8118C381771F}"/>
              </a:ext>
            </a:extLst>
          </p:cNvPr>
          <p:cNvCxnSpPr/>
          <p:nvPr userDrawn="1"/>
        </p:nvCxnSpPr>
        <p:spPr>
          <a:xfrm>
            <a:off x="0" y="711201"/>
            <a:ext cx="12192000" cy="0"/>
          </a:xfrm>
          <a:prstGeom prst="line">
            <a:avLst/>
          </a:prstGeom>
          <a:solidFill>
            <a:srgbClr val="DFDFDF">
              <a:alpha val="49804"/>
            </a:srgbClr>
          </a:solidFill>
          <a:ln>
            <a:noFill/>
          </a:ln>
        </p:spPr>
      </p:cxnSp>
      <p:cxnSp>
        <p:nvCxnSpPr>
          <p:cNvPr id="24" name="Straight Connector 23">
            <a:extLst>
              <a:ext uri="{FF2B5EF4-FFF2-40B4-BE49-F238E27FC236}">
                <a16:creationId xmlns="" xmlns:a16="http://schemas.microsoft.com/office/drawing/2014/main"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276124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Logo on BL">
    <p:spTree>
      <p:nvGrpSpPr>
        <p:cNvPr id="1" name=""/>
        <p:cNvGrpSpPr/>
        <p:nvPr/>
      </p:nvGrpSpPr>
      <p:grpSpPr>
        <a:xfrm>
          <a:off x="0" y="0"/>
          <a:ext cx="0" cy="0"/>
          <a:chOff x="0" y="0"/>
          <a:chExt cx="0" cy="0"/>
        </a:xfrm>
      </p:grpSpPr>
      <p:grpSp>
        <p:nvGrpSpPr>
          <p:cNvPr id="4" name="Group 3">
            <a:extLst>
              <a:ext uri="{FF2B5EF4-FFF2-40B4-BE49-F238E27FC236}">
                <a16:creationId xmlns="" xmlns:a16="http://schemas.microsoft.com/office/drawing/2014/main" id="{2967F7A9-F404-4412-B868-8EB67A41E2A4}"/>
              </a:ext>
            </a:extLst>
          </p:cNvPr>
          <p:cNvGrpSpPr/>
          <p:nvPr userDrawn="1"/>
        </p:nvGrpSpPr>
        <p:grpSpPr>
          <a:xfrm>
            <a:off x="128095" y="5890392"/>
            <a:ext cx="2554143" cy="587454"/>
            <a:chOff x="131177" y="5775962"/>
            <a:chExt cx="2530239" cy="581956"/>
          </a:xfrm>
        </p:grpSpPr>
        <p:pic>
          <p:nvPicPr>
            <p:cNvPr id="16" name="Picture 15">
              <a:extLst>
                <a:ext uri="{FF2B5EF4-FFF2-40B4-BE49-F238E27FC236}">
                  <a16:creationId xmlns="" xmlns:a16="http://schemas.microsoft.com/office/drawing/2014/main" id="{23F8D339-A0AA-4150-B7E8-C84E7F2AB7D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5" name="Rectangle 4">
              <a:extLst>
                <a:ext uri="{FF2B5EF4-FFF2-40B4-BE49-F238E27FC236}">
                  <a16:creationId xmlns="" xmlns:a16="http://schemas.microsoft.com/office/drawing/2014/main"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 xmlns:a16="http://schemas.microsoft.com/office/drawing/2014/main"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 xmlns:a16="http://schemas.microsoft.com/office/drawing/2014/main" id="{CA463A36-7025-4394-9467-8A3EC3425B00}"/>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Dr.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Gopi</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Sanghani</a:t>
            </a:r>
            <a:endPar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 xmlns:a16="http://schemas.microsoft.com/office/drawing/2014/main" id="{BF2BE79E-EA17-4AB9-8CB5-714A52A6B2F5}"/>
              </a:ext>
            </a:extLst>
          </p:cNvPr>
          <p:cNvSpPr txBox="1">
            <a:spLocks/>
          </p:cNvSpPr>
          <p:nvPr userDrawn="1"/>
        </p:nvSpPr>
        <p:spPr>
          <a:xfrm>
            <a:off x="4038600" y="6604000"/>
            <a:ext cx="4297018"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#3150703 (ADA)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Unit 1 –Introduction</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3" name="Slide Number Placeholder 3">
            <a:extLst>
              <a:ext uri="{FF2B5EF4-FFF2-40B4-BE49-F238E27FC236}">
                <a16:creationId xmlns="" xmlns:a16="http://schemas.microsoft.com/office/drawing/2014/main"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 xmlns:a16="http://schemas.microsoft.com/office/drawing/2014/main" id="{ACB01872-4321-4181-A609-1C503C074C10}"/>
              </a:ext>
            </a:extLst>
          </p:cNvPr>
          <p:cNvPicPr preferRelativeResize="0"/>
          <p:nvPr userDrawn="1"/>
        </p:nvPicPr>
        <p:blipFill rotWithShape="1">
          <a:blip r:embed="rId3">
            <a:alphaModFix/>
          </a:blip>
          <a:srcRect t="86739" r="1768" b="3535"/>
          <a:stretch/>
        </p:blipFill>
        <p:spPr>
          <a:xfrm>
            <a:off x="0" y="0"/>
            <a:ext cx="12192000" cy="711201"/>
          </a:xfrm>
          <a:prstGeom prst="rect">
            <a:avLst/>
          </a:prstGeom>
          <a:noFill/>
          <a:ln>
            <a:noFill/>
          </a:ln>
          <a:effectLst/>
        </p:spPr>
      </p:pic>
      <p:sp>
        <p:nvSpPr>
          <p:cNvPr id="2" name="Title 1">
            <a:extLst>
              <a:ext uri="{FF2B5EF4-FFF2-40B4-BE49-F238E27FC236}">
                <a16:creationId xmlns="" xmlns:a16="http://schemas.microsoft.com/office/drawing/2014/main" id="{D5CD07E8-CBAA-45BA-85CF-1233D4AA86C9}"/>
              </a:ext>
            </a:extLst>
          </p:cNvPr>
          <p:cNvSpPr>
            <a:spLocks noGrp="1"/>
          </p:cNvSpPr>
          <p:nvPr>
            <p:ph type="title"/>
          </p:nvPr>
        </p:nvSpPr>
        <p:spPr>
          <a:xfrm>
            <a:off x="0" y="1"/>
            <a:ext cx="12192000" cy="711200"/>
          </a:xfrm>
          <a:solidFill>
            <a:srgbClr val="DFDFDF">
              <a:alpha val="49804"/>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dirty="0"/>
              <a:t>Click to edit Master title style</a:t>
            </a:r>
          </a:p>
        </p:txBody>
      </p:sp>
      <p:sp>
        <p:nvSpPr>
          <p:cNvPr id="3" name="Content Placeholder 2">
            <a:extLst>
              <a:ext uri="{FF2B5EF4-FFF2-40B4-BE49-F238E27FC236}">
                <a16:creationId xmlns="" xmlns:a16="http://schemas.microsoft.com/office/drawing/2014/main"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 xmlns:a16="http://schemas.microsoft.com/office/drawing/2014/main"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 xmlns:a16="http://schemas.microsoft.com/office/drawing/2014/main"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86285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1" name="Picture 10">
            <a:extLst>
              <a:ext uri="{FF2B5EF4-FFF2-40B4-BE49-F238E27FC236}">
                <a16:creationId xmlns="" xmlns:a16="http://schemas.microsoft.com/office/drawing/2014/main" id="{07171932-FFF4-4D27-9425-8CB5D27A92F2}"/>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r="11581" b="21180"/>
          <a:stretch/>
        </p:blipFill>
        <p:spPr>
          <a:xfrm rot="16200000">
            <a:off x="9807099" y="606901"/>
            <a:ext cx="2991808" cy="1778000"/>
          </a:xfrm>
          <a:prstGeom prst="rect">
            <a:avLst/>
          </a:prstGeom>
        </p:spPr>
      </p:pic>
      <p:pic>
        <p:nvPicPr>
          <p:cNvPr id="12" name="Picture 11">
            <a:extLst>
              <a:ext uri="{FF2B5EF4-FFF2-40B4-BE49-F238E27FC236}">
                <a16:creationId xmlns="" xmlns:a16="http://schemas.microsoft.com/office/drawing/2014/main" id="{1639DF2A-5426-428D-B32D-78E9191D8A0C}"/>
              </a:ext>
            </a:extLst>
          </p:cNvPr>
          <p:cNvPicPr>
            <a:picLocks noChangeAspect="1"/>
          </p:cNvPicPr>
          <p:nvPr userDrawn="1"/>
        </p:nvPicPr>
        <p:blipFill rotWithShape="1">
          <a:blip r:embed="rId3" cstate="print">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l="79646" t="18062" r="2731" b="17724"/>
          <a:stretch/>
        </p:blipFill>
        <p:spPr>
          <a:xfrm>
            <a:off x="0" y="401568"/>
            <a:ext cx="543946" cy="772151"/>
          </a:xfrm>
          <a:prstGeom prst="rect">
            <a:avLst/>
          </a:prstGeom>
        </p:spPr>
      </p:pic>
      <p:sp>
        <p:nvSpPr>
          <p:cNvPr id="2" name="Title 1">
            <a:extLst>
              <a:ext uri="{FF2B5EF4-FFF2-40B4-BE49-F238E27FC236}">
                <a16:creationId xmlns="" xmlns:a16="http://schemas.microsoft.com/office/drawing/2014/main" id="{6B8C6168-C8A4-4660-9D38-045657B80D09}"/>
              </a:ext>
            </a:extLst>
          </p:cNvPr>
          <p:cNvSpPr>
            <a:spLocks noGrp="1"/>
          </p:cNvSpPr>
          <p:nvPr>
            <p:ph type="title" hasCustomPrompt="1"/>
          </p:nvPr>
        </p:nvSpPr>
        <p:spPr>
          <a:xfrm>
            <a:off x="831850" y="1709738"/>
            <a:ext cx="10515600" cy="2852737"/>
          </a:xfrm>
        </p:spPr>
        <p:txBody>
          <a:bodyPr anchor="b">
            <a:normAutofit/>
          </a:bodyPr>
          <a:lstStyle>
            <a:lvl1pPr>
              <a:defRPr lang="en-US" sz="6000" b="1" kern="1200" dirty="0">
                <a:gradFill flip="none" rotWithShape="1">
                  <a:gsLst>
                    <a:gs pos="10000">
                      <a:srgbClr val="890E4F"/>
                    </a:gs>
                    <a:gs pos="100000">
                      <a:srgbClr val="D81A60"/>
                    </a:gs>
                  </a:gsLst>
                  <a:lin ang="0" scaled="1"/>
                  <a:tileRect/>
                </a:gradFill>
                <a:effectLst/>
                <a:latin typeface="+mn-lt"/>
                <a:ea typeface="+mn-ea"/>
                <a:cs typeface="+mn-cs"/>
              </a:defRPr>
            </a:lvl1pPr>
          </a:lstStyle>
          <a:p>
            <a:r>
              <a:rPr lang="en-US" dirty="0"/>
              <a:t>Write here Section Title</a:t>
            </a:r>
          </a:p>
        </p:txBody>
      </p:sp>
      <p:sp>
        <p:nvSpPr>
          <p:cNvPr id="3" name="Text Placeholder 2">
            <a:extLst>
              <a:ext uri="{FF2B5EF4-FFF2-40B4-BE49-F238E27FC236}">
                <a16:creationId xmlns="" xmlns:a16="http://schemas.microsoft.com/office/drawing/2014/main" id="{566C89DA-344D-4448-822C-2826084EF127}"/>
              </a:ext>
            </a:extLst>
          </p:cNvPr>
          <p:cNvSpPr>
            <a:spLocks noGrp="1"/>
          </p:cNvSpPr>
          <p:nvPr>
            <p:ph type="body" idx="1" hasCustomPrompt="1"/>
          </p:nvPr>
        </p:nvSpPr>
        <p:spPr>
          <a:xfrm>
            <a:off x="831850" y="4589463"/>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Write here Section Subtitle</a:t>
            </a:r>
          </a:p>
        </p:txBody>
      </p:sp>
      <p:grpSp>
        <p:nvGrpSpPr>
          <p:cNvPr id="9" name="Group 8">
            <a:extLst>
              <a:ext uri="{FF2B5EF4-FFF2-40B4-BE49-F238E27FC236}">
                <a16:creationId xmlns="" xmlns:a16="http://schemas.microsoft.com/office/drawing/2014/main" id="{2802A992-B18A-47D4-8497-02E7586DF58D}"/>
              </a:ext>
            </a:extLst>
          </p:cNvPr>
          <p:cNvGrpSpPr/>
          <p:nvPr userDrawn="1"/>
        </p:nvGrpSpPr>
        <p:grpSpPr>
          <a:xfrm>
            <a:off x="9437223" y="6087939"/>
            <a:ext cx="2554143" cy="587454"/>
            <a:chOff x="131177" y="5775962"/>
            <a:chExt cx="2530239" cy="581956"/>
          </a:xfrm>
        </p:grpSpPr>
        <p:pic>
          <p:nvPicPr>
            <p:cNvPr id="13" name="Picture 12">
              <a:extLst>
                <a:ext uri="{FF2B5EF4-FFF2-40B4-BE49-F238E27FC236}">
                  <a16:creationId xmlns="" xmlns:a16="http://schemas.microsoft.com/office/drawing/2014/main" id="{8DD61FEC-075B-4EDD-97CA-36E6F72630F4}"/>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4" name="Rectangle 13">
              <a:extLst>
                <a:ext uri="{FF2B5EF4-FFF2-40B4-BE49-F238E27FC236}">
                  <a16:creationId xmlns="" xmlns:a16="http://schemas.microsoft.com/office/drawing/2014/main" id="{CB550E12-AA95-4B1B-A8D2-ED01E515FC43}"/>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17">
            <a:extLst>
              <a:ext uri="{FF2B5EF4-FFF2-40B4-BE49-F238E27FC236}">
                <a16:creationId xmlns=""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890E4F"/>
              </a:gs>
              <a:gs pos="100000">
                <a:srgbClr val="D81A60"/>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Tree>
    <p:extLst>
      <p:ext uri="{BB962C8B-B14F-4D97-AF65-F5344CB8AC3E}">
        <p14:creationId xmlns:p14="http://schemas.microsoft.com/office/powerpoint/2010/main" val="200169294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ck - Logo on TR">
    <p:spTree>
      <p:nvGrpSpPr>
        <p:cNvPr id="1" name=""/>
        <p:cNvGrpSpPr/>
        <p:nvPr/>
      </p:nvGrpSpPr>
      <p:grpSpPr>
        <a:xfrm>
          <a:off x="0" y="0"/>
          <a:ext cx="0" cy="0"/>
          <a:chOff x="0" y="0"/>
          <a:chExt cx="0" cy="0"/>
        </a:xfrm>
      </p:grpSpPr>
      <p:sp>
        <p:nvSpPr>
          <p:cNvPr id="11" name="Rectangle: Rounded Corners 10">
            <a:extLst>
              <a:ext uri="{FF2B5EF4-FFF2-40B4-BE49-F238E27FC236}">
                <a16:creationId xmlns="" xmlns:a16="http://schemas.microsoft.com/office/drawing/2014/main" id="{5D17CCA1-DDAA-4D6C-AAE4-2ECFF46CFEAB}"/>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 xmlns:a16="http://schemas.microsoft.com/office/drawing/2014/main" id="{F2FD45BD-9964-4102-8DE9-72CDDDD20A49}"/>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Dr.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Gopi</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Sanghani</a:t>
            </a:r>
            <a:endPar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 xmlns:a16="http://schemas.microsoft.com/office/drawing/2014/main" id="{59055D82-7978-44A5-82D1-0A4E00B382BF}"/>
              </a:ext>
            </a:extLst>
          </p:cNvPr>
          <p:cNvSpPr txBox="1">
            <a:spLocks/>
          </p:cNvSpPr>
          <p:nvPr userDrawn="1"/>
        </p:nvSpPr>
        <p:spPr>
          <a:xfrm>
            <a:off x="4038599" y="6604000"/>
            <a:ext cx="4383505"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#3170716 (AI)   </a:t>
            </a:r>
            <a:r>
              <a:rPr lang="en-US" dirty="0" smtClean="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Unit 9 Connectionist Models</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8" name="Slide Number Placeholder 3">
            <a:extLst>
              <a:ext uri="{FF2B5EF4-FFF2-40B4-BE49-F238E27FC236}">
                <a16:creationId xmlns="" xmlns:a16="http://schemas.microsoft.com/office/drawing/2014/main" id="{32768103-D8F5-4649-8107-E4B3B8C554BB}"/>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 xmlns:a16="http://schemas.microsoft.com/office/drawing/2014/main" id="{86C86632-7EFD-4A64-85B1-0CE7D13E0C97}"/>
              </a:ext>
            </a:extLst>
          </p:cNvPr>
          <p:cNvCxnSpPr/>
          <p:nvPr userDrawn="1"/>
        </p:nvCxnSpPr>
        <p:spPr>
          <a:xfrm>
            <a:off x="0" y="6604000"/>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 xmlns:a16="http://schemas.microsoft.com/office/drawing/2014/main" id="{FE191CF5-3D57-422B-B2EB-FF235E30DB22}"/>
              </a:ext>
            </a:extLst>
          </p:cNvPr>
          <p:cNvGrpSpPr/>
          <p:nvPr userDrawn="1"/>
        </p:nvGrpSpPr>
        <p:grpSpPr>
          <a:xfrm>
            <a:off x="9576895" y="99192"/>
            <a:ext cx="2554143" cy="587454"/>
            <a:chOff x="131177" y="5775962"/>
            <a:chExt cx="2530239" cy="581956"/>
          </a:xfrm>
        </p:grpSpPr>
        <p:pic>
          <p:nvPicPr>
            <p:cNvPr id="12" name="Picture 11">
              <a:extLst>
                <a:ext uri="{FF2B5EF4-FFF2-40B4-BE49-F238E27FC236}">
                  <a16:creationId xmlns="" xmlns:a16="http://schemas.microsoft.com/office/drawing/2014/main" id="{C9B183D5-5DE8-48E7-85E7-60CE9D0FD2D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3" name="Rectangle 12">
              <a:extLst>
                <a:ext uri="{FF2B5EF4-FFF2-40B4-BE49-F238E27FC236}">
                  <a16:creationId xmlns="" xmlns:a16="http://schemas.microsoft.com/office/drawing/2014/main" id="{62445F4B-50F2-4CA0-A5C5-6D690A29F3F2}"/>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7197250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ck - Logo on BR">
    <p:spTree>
      <p:nvGrpSpPr>
        <p:cNvPr id="1" name=""/>
        <p:cNvGrpSpPr/>
        <p:nvPr/>
      </p:nvGrpSpPr>
      <p:grpSpPr>
        <a:xfrm>
          <a:off x="0" y="0"/>
          <a:ext cx="0" cy="0"/>
          <a:chOff x="0" y="0"/>
          <a:chExt cx="0" cy="0"/>
        </a:xfrm>
      </p:grpSpPr>
      <p:sp>
        <p:nvSpPr>
          <p:cNvPr id="11" name="Rectangle: Rounded Corners 10">
            <a:extLst>
              <a:ext uri="{FF2B5EF4-FFF2-40B4-BE49-F238E27FC236}">
                <a16:creationId xmlns="" xmlns:a16="http://schemas.microsoft.com/office/drawing/2014/main" id="{5D17CCA1-DDAA-4D6C-AAE4-2ECFF46CFEAB}"/>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 xmlns:a16="http://schemas.microsoft.com/office/drawing/2014/main" id="{F2FD45BD-9964-4102-8DE9-72CDDDD20A49}"/>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Dr.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Gopi</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Sanghani</a:t>
            </a:r>
            <a:endPar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 xmlns:a16="http://schemas.microsoft.com/office/drawing/2014/main" id="{59055D82-7978-44A5-82D1-0A4E00B382BF}"/>
              </a:ext>
            </a:extLst>
          </p:cNvPr>
          <p:cNvSpPr txBox="1">
            <a:spLocks/>
          </p:cNvSpPr>
          <p:nvPr userDrawn="1"/>
        </p:nvSpPr>
        <p:spPr>
          <a:xfrm>
            <a:off x="4038599" y="6604000"/>
            <a:ext cx="4399547"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#3150703 (ADA)   </a:t>
            </a:r>
            <a:r>
              <a:rPr lang="en-US" dirty="0" smtClean="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Unit 9 –Introduction to NP-Completeness</a:t>
            </a:r>
          </a:p>
        </p:txBody>
      </p:sp>
      <p:sp>
        <p:nvSpPr>
          <p:cNvPr id="18" name="Slide Number Placeholder 3">
            <a:extLst>
              <a:ext uri="{FF2B5EF4-FFF2-40B4-BE49-F238E27FC236}">
                <a16:creationId xmlns="" xmlns:a16="http://schemas.microsoft.com/office/drawing/2014/main" id="{32768103-D8F5-4649-8107-E4B3B8C554BB}"/>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 xmlns:a16="http://schemas.microsoft.com/office/drawing/2014/main" id="{86C86632-7EFD-4A64-85B1-0CE7D13E0C97}"/>
              </a:ext>
            </a:extLst>
          </p:cNvPr>
          <p:cNvCxnSpPr/>
          <p:nvPr userDrawn="1"/>
        </p:nvCxnSpPr>
        <p:spPr>
          <a:xfrm>
            <a:off x="91440" y="6593188"/>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 xmlns:a16="http://schemas.microsoft.com/office/drawing/2014/main" id="{913602D2-CAF0-4790-95E8-87990761ED0C}"/>
              </a:ext>
            </a:extLst>
          </p:cNvPr>
          <p:cNvGrpSpPr/>
          <p:nvPr userDrawn="1"/>
        </p:nvGrpSpPr>
        <p:grpSpPr>
          <a:xfrm>
            <a:off x="9576895" y="5890392"/>
            <a:ext cx="2554143" cy="587454"/>
            <a:chOff x="131177" y="5775962"/>
            <a:chExt cx="2530239" cy="581956"/>
          </a:xfrm>
        </p:grpSpPr>
        <p:pic>
          <p:nvPicPr>
            <p:cNvPr id="12" name="Picture 11">
              <a:extLst>
                <a:ext uri="{FF2B5EF4-FFF2-40B4-BE49-F238E27FC236}">
                  <a16:creationId xmlns="" xmlns:a16="http://schemas.microsoft.com/office/drawing/2014/main" id="{A378A2C8-EF9C-479C-ACF0-D9819B46DF5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3" name="Rectangle 12">
              <a:extLst>
                <a:ext uri="{FF2B5EF4-FFF2-40B4-BE49-F238E27FC236}">
                  <a16:creationId xmlns="" xmlns:a16="http://schemas.microsoft.com/office/drawing/2014/main" id="{61DE4F58-7D48-453D-89E1-B25767150977}"/>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0624780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ck - Logo on BL">
    <p:spTree>
      <p:nvGrpSpPr>
        <p:cNvPr id="1" name=""/>
        <p:cNvGrpSpPr/>
        <p:nvPr/>
      </p:nvGrpSpPr>
      <p:grpSpPr>
        <a:xfrm>
          <a:off x="0" y="0"/>
          <a:ext cx="0" cy="0"/>
          <a:chOff x="0" y="0"/>
          <a:chExt cx="0" cy="0"/>
        </a:xfrm>
      </p:grpSpPr>
      <p:sp>
        <p:nvSpPr>
          <p:cNvPr id="11" name="Rectangle: Rounded Corners 10">
            <a:extLst>
              <a:ext uri="{FF2B5EF4-FFF2-40B4-BE49-F238E27FC236}">
                <a16:creationId xmlns="" xmlns:a16="http://schemas.microsoft.com/office/drawing/2014/main" id="{5D17CCA1-DDAA-4D6C-AAE4-2ECFF46CFEAB}"/>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 xmlns:a16="http://schemas.microsoft.com/office/drawing/2014/main" id="{F2FD45BD-9964-4102-8DE9-72CDDDD20A49}"/>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Dr.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Gopi</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a:t>
            </a:r>
            <a:r>
              <a:rPr lang="en-US" dirty="0" err="1" smtClean="0">
                <a:solidFill>
                  <a:schemeClr val="tx1">
                    <a:lumMod val="90000"/>
                    <a:lumOff val="10000"/>
                  </a:schemeClr>
                </a:solidFill>
                <a:latin typeface="Roboto Condensed Light" panose="02000000000000000000" pitchFamily="2" charset="0"/>
                <a:ea typeface="Roboto Condensed Light" panose="02000000000000000000" pitchFamily="2" charset="0"/>
              </a:rPr>
              <a:t>Sanghani</a:t>
            </a:r>
            <a:endPar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 xmlns:a16="http://schemas.microsoft.com/office/drawing/2014/main" id="{59055D82-7978-44A5-82D1-0A4E00B382BF}"/>
              </a:ext>
            </a:extLst>
          </p:cNvPr>
          <p:cNvSpPr txBox="1">
            <a:spLocks/>
          </p:cNvSpPr>
          <p:nvPr userDrawn="1"/>
        </p:nvSpPr>
        <p:spPr>
          <a:xfrm>
            <a:off x="4038599" y="6604000"/>
            <a:ext cx="4335379"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#3150703 (ADA)   </a:t>
            </a:r>
            <a:r>
              <a:rPr lang="en-US" dirty="0" smtClean="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smtClean="0">
                <a:solidFill>
                  <a:schemeClr val="tx1">
                    <a:lumMod val="90000"/>
                    <a:lumOff val="10000"/>
                  </a:schemeClr>
                </a:solidFill>
                <a:latin typeface="Roboto Condensed Light" panose="02000000000000000000" pitchFamily="2" charset="0"/>
                <a:ea typeface="Roboto Condensed Light" panose="02000000000000000000" pitchFamily="2" charset="0"/>
              </a:rPr>
              <a:t> Unit 9 –Introduction to NP-Completeness</a:t>
            </a:r>
          </a:p>
        </p:txBody>
      </p:sp>
      <p:sp>
        <p:nvSpPr>
          <p:cNvPr id="18" name="Slide Number Placeholder 3">
            <a:extLst>
              <a:ext uri="{FF2B5EF4-FFF2-40B4-BE49-F238E27FC236}">
                <a16:creationId xmlns="" xmlns:a16="http://schemas.microsoft.com/office/drawing/2014/main" id="{32768103-D8F5-4649-8107-E4B3B8C554BB}"/>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 xmlns:a16="http://schemas.microsoft.com/office/drawing/2014/main" id="{86C86632-7EFD-4A64-85B1-0CE7D13E0C97}"/>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 xmlns:a16="http://schemas.microsoft.com/office/drawing/2014/main" id="{15C60ED7-12D4-496E-AF73-0995BE8C12FD}"/>
              </a:ext>
            </a:extLst>
          </p:cNvPr>
          <p:cNvGrpSpPr/>
          <p:nvPr userDrawn="1"/>
        </p:nvGrpSpPr>
        <p:grpSpPr>
          <a:xfrm>
            <a:off x="128095" y="5890392"/>
            <a:ext cx="2554143" cy="587454"/>
            <a:chOff x="131177" y="5775962"/>
            <a:chExt cx="2530239" cy="581956"/>
          </a:xfrm>
        </p:grpSpPr>
        <p:pic>
          <p:nvPicPr>
            <p:cNvPr id="12" name="Picture 11">
              <a:extLst>
                <a:ext uri="{FF2B5EF4-FFF2-40B4-BE49-F238E27FC236}">
                  <a16:creationId xmlns="" xmlns:a16="http://schemas.microsoft.com/office/drawing/2014/main" id="{30CB04CE-0025-4B1F-B962-A759D179D84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3" name="Rectangle 12">
              <a:extLst>
                <a:ext uri="{FF2B5EF4-FFF2-40B4-BE49-F238E27FC236}">
                  <a16:creationId xmlns="" xmlns:a16="http://schemas.microsoft.com/office/drawing/2014/main" id="{43F480CB-A4AF-424E-90DB-5B677403441A}"/>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4331452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lete Blanc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231161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5BF5063B-909B-4A7F-B502-7802280439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6027DDF1-16E2-4622-B8FD-0148CD5CE0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827EA166-F18A-4D32-AA1F-AE475D4910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D21B45-1703-4330-B544-825BD8F37AF2}" type="datetimeFigureOut">
              <a:rPr lang="en-US" smtClean="0"/>
              <a:t>9/18/2021</a:t>
            </a:fld>
            <a:endParaRPr lang="en-US"/>
          </a:p>
        </p:txBody>
      </p:sp>
      <p:sp>
        <p:nvSpPr>
          <p:cNvPr id="5" name="Footer Placeholder 4">
            <a:extLst>
              <a:ext uri="{FF2B5EF4-FFF2-40B4-BE49-F238E27FC236}">
                <a16:creationId xmlns="" xmlns:a16="http://schemas.microsoft.com/office/drawing/2014/main" id="{205C5379-5B41-4775-9279-F9F7608E66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A1A4B342-6FD5-4BB7-B9AE-3C5081C089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41F3C7-36DD-4595-AA08-2525D86280BD}" type="slidenum">
              <a:rPr lang="en-US" smtClean="0"/>
              <a:t>‹#›</a:t>
            </a:fld>
            <a:endParaRPr lang="en-US"/>
          </a:p>
        </p:txBody>
      </p:sp>
    </p:spTree>
    <p:extLst>
      <p:ext uri="{BB962C8B-B14F-4D97-AF65-F5344CB8AC3E}">
        <p14:creationId xmlns:p14="http://schemas.microsoft.com/office/powerpoint/2010/main" val="791954662"/>
      </p:ext>
    </p:extLst>
  </p:cSld>
  <p:clrMap bg1="lt1" tx1="dk1" bg2="lt2" tx2="dk2" accent1="accent1" accent2="accent2" accent3="accent3" accent4="accent4" accent5="accent5" accent6="accent6" hlink="hlink" folHlink="folHlink"/>
  <p:sldLayoutIdLst>
    <p:sldLayoutId id="2147483667" r:id="rId1"/>
    <p:sldLayoutId id="2147483670" r:id="rId2"/>
    <p:sldLayoutId id="2147483687" r:id="rId3"/>
    <p:sldLayoutId id="2147483688" r:id="rId4"/>
    <p:sldLayoutId id="2147483671" r:id="rId5"/>
    <p:sldLayoutId id="2147483672" r:id="rId6"/>
    <p:sldLayoutId id="2147483689" r:id="rId7"/>
    <p:sldLayoutId id="2147483690" r:id="rId8"/>
    <p:sldLayoutId id="2147483673" r:id="rId9"/>
    <p:sldLayoutId id="2147483691" r:id="rId10"/>
    <p:sldLayoutId id="2147483674" r:id="rId11"/>
    <p:sldLayoutId id="2147483676" r:id="rId12"/>
    <p:sldLayoutId id="2147483677" r:id="rId13"/>
    <p:sldLayoutId id="2147483678" r:id="rId14"/>
    <p:sldLayoutId id="2147483679" r:id="rId15"/>
    <p:sldLayoutId id="2147483681" r:id="rId16"/>
    <p:sldLayoutId id="2147483683" r:id="rId17"/>
    <p:sldLayoutId id="2147483682" r:id="rId18"/>
    <p:sldLayoutId id="2147483684" r:id="rId19"/>
    <p:sldLayoutId id="2147483685" r:id="rId20"/>
    <p:sldLayoutId id="2147483686" r:id="rId21"/>
    <p:sldLayoutId id="2147483692" r:id="rId22"/>
    <p:sldLayoutId id="2147483693" r:id="rId2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 xmlns:a16="http://schemas.microsoft.com/office/drawing/2014/main" id="{6700F155-879E-4253-A2D1-B37B688D171B}"/>
              </a:ext>
            </a:extLst>
          </p:cNvPr>
          <p:cNvSpPr>
            <a:spLocks noGrp="1"/>
          </p:cNvSpPr>
          <p:nvPr>
            <p:ph type="ctrTitle"/>
          </p:nvPr>
        </p:nvSpPr>
        <p:spPr>
          <a:xfrm>
            <a:off x="559490" y="1122363"/>
            <a:ext cx="7035300" cy="3740801"/>
          </a:xfrm>
        </p:spPr>
        <p:txBody>
          <a:bodyPr/>
          <a:lstStyle/>
          <a:p>
            <a:r>
              <a:rPr lang="en-US" sz="5400" b="0" dirty="0" smtClean="0"/>
              <a:t>Unit-9</a:t>
            </a:r>
            <a:r>
              <a:rPr lang="en-US" sz="5400" b="0" dirty="0"/>
              <a:t>: Connectionist </a:t>
            </a:r>
            <a:r>
              <a:rPr lang="en-US" sz="5400" dirty="0"/>
              <a:t>Models</a:t>
            </a:r>
            <a:endParaRPr lang="en-US" sz="5400" dirty="0">
              <a:effectLst>
                <a:outerShdw blurRad="38100" dist="38100" dir="2700000" algn="tl">
                  <a:srgbClr val="000000">
                    <a:alpha val="43137"/>
                  </a:srgbClr>
                </a:outerShdw>
              </a:effectLst>
            </a:endParaRPr>
          </a:p>
        </p:txBody>
      </p:sp>
      <p:sp>
        <p:nvSpPr>
          <p:cNvPr id="10" name="Text Placeholder 9">
            <a:extLst>
              <a:ext uri="{FF2B5EF4-FFF2-40B4-BE49-F238E27FC236}">
                <a16:creationId xmlns="" xmlns:a16="http://schemas.microsoft.com/office/drawing/2014/main" id="{91BCC6A4-CA58-4C8C-86C4-5A5EA7071D0F}"/>
              </a:ext>
            </a:extLst>
          </p:cNvPr>
          <p:cNvSpPr>
            <a:spLocks noGrp="1"/>
          </p:cNvSpPr>
          <p:nvPr>
            <p:ph type="body" sz="quarter" idx="11"/>
          </p:nvPr>
        </p:nvSpPr>
        <p:spPr/>
        <p:txBody>
          <a:bodyPr/>
          <a:lstStyle/>
          <a:p>
            <a:r>
              <a:rPr lang="en-US" dirty="0" smtClean="0"/>
              <a:t>gopi.sanghani@darshan.ac.in</a:t>
            </a:r>
            <a:endParaRPr lang="en-US" dirty="0"/>
          </a:p>
        </p:txBody>
      </p:sp>
      <p:sp>
        <p:nvSpPr>
          <p:cNvPr id="11" name="Text Placeholder 10">
            <a:extLst>
              <a:ext uri="{FF2B5EF4-FFF2-40B4-BE49-F238E27FC236}">
                <a16:creationId xmlns="" xmlns:a16="http://schemas.microsoft.com/office/drawing/2014/main" id="{73DAF969-5487-4485-9486-76BDA533800E}"/>
              </a:ext>
            </a:extLst>
          </p:cNvPr>
          <p:cNvSpPr>
            <a:spLocks noGrp="1"/>
          </p:cNvSpPr>
          <p:nvPr>
            <p:ph type="body" sz="quarter" idx="12"/>
          </p:nvPr>
        </p:nvSpPr>
        <p:spPr/>
        <p:txBody>
          <a:bodyPr/>
          <a:lstStyle/>
          <a:p>
            <a:r>
              <a:rPr lang="en-US" dirty="0"/>
              <a:t>9825621471</a:t>
            </a:r>
          </a:p>
        </p:txBody>
      </p:sp>
      <p:sp>
        <p:nvSpPr>
          <p:cNvPr id="12" name="Text Placeholder 11">
            <a:extLst>
              <a:ext uri="{FF2B5EF4-FFF2-40B4-BE49-F238E27FC236}">
                <a16:creationId xmlns="" xmlns:a16="http://schemas.microsoft.com/office/drawing/2014/main" id="{CB882FCE-AB64-406E-AD3E-C406330FA233}"/>
              </a:ext>
            </a:extLst>
          </p:cNvPr>
          <p:cNvSpPr>
            <a:spLocks noGrp="1"/>
          </p:cNvSpPr>
          <p:nvPr>
            <p:ph type="body" sz="quarter" idx="13"/>
          </p:nvPr>
        </p:nvSpPr>
        <p:spPr/>
        <p:txBody>
          <a:bodyPr/>
          <a:lstStyle/>
          <a:p>
            <a:r>
              <a:rPr lang="en-US" dirty="0"/>
              <a:t>Computer Engineering </a:t>
            </a:r>
            <a:r>
              <a:rPr lang="en-US" dirty="0" smtClean="0"/>
              <a:t>Department</a:t>
            </a:r>
            <a:endParaRPr lang="en-US" dirty="0"/>
          </a:p>
        </p:txBody>
      </p:sp>
      <p:sp>
        <p:nvSpPr>
          <p:cNvPr id="13" name="Text Placeholder 12">
            <a:extLst>
              <a:ext uri="{FF2B5EF4-FFF2-40B4-BE49-F238E27FC236}">
                <a16:creationId xmlns="" xmlns:a16="http://schemas.microsoft.com/office/drawing/2014/main" id="{C06E432F-88D3-43E4-900F-2EEC807E9E4D}"/>
              </a:ext>
            </a:extLst>
          </p:cNvPr>
          <p:cNvSpPr>
            <a:spLocks noGrp="1"/>
          </p:cNvSpPr>
          <p:nvPr>
            <p:ph type="body" sz="quarter" idx="14"/>
          </p:nvPr>
        </p:nvSpPr>
        <p:spPr/>
        <p:txBody>
          <a:bodyPr/>
          <a:lstStyle/>
          <a:p>
            <a:r>
              <a:rPr lang="en-US" dirty="0"/>
              <a:t>Dr. </a:t>
            </a:r>
            <a:r>
              <a:rPr lang="en-US" dirty="0" err="1"/>
              <a:t>Gopi</a:t>
            </a:r>
            <a:r>
              <a:rPr lang="en-US" dirty="0"/>
              <a:t> </a:t>
            </a:r>
            <a:r>
              <a:rPr lang="en-US" dirty="0" err="1" smtClean="0"/>
              <a:t>Sanghani</a:t>
            </a:r>
            <a:endParaRPr lang="en-US" dirty="0"/>
          </a:p>
        </p:txBody>
      </p:sp>
      <p:sp>
        <p:nvSpPr>
          <p:cNvPr id="14" name="Text Placeholder 13">
            <a:extLst>
              <a:ext uri="{FF2B5EF4-FFF2-40B4-BE49-F238E27FC236}">
                <a16:creationId xmlns="" xmlns:a16="http://schemas.microsoft.com/office/drawing/2014/main" id="{64FB63FA-504F-4C2F-94BC-4E75D37EEF6A}"/>
              </a:ext>
            </a:extLst>
          </p:cNvPr>
          <p:cNvSpPr>
            <a:spLocks noGrp="1"/>
          </p:cNvSpPr>
          <p:nvPr>
            <p:ph type="body" sz="quarter" idx="16"/>
          </p:nvPr>
        </p:nvSpPr>
        <p:spPr>
          <a:xfrm>
            <a:off x="2756567" y="13855"/>
            <a:ext cx="4572000" cy="734653"/>
          </a:xfrm>
        </p:spPr>
        <p:txBody>
          <a:bodyPr/>
          <a:lstStyle/>
          <a:p>
            <a:r>
              <a:rPr lang="en-US" sz="2000" b="1" dirty="0"/>
              <a:t>Artificial Intelligence (AI)</a:t>
            </a:r>
          </a:p>
          <a:p>
            <a:r>
              <a:rPr lang="en-US" sz="2000" b="1" dirty="0"/>
              <a:t>3170716</a:t>
            </a:r>
          </a:p>
        </p:txBody>
      </p:sp>
      <p:pic>
        <p:nvPicPr>
          <p:cNvPr id="6" name="Picture Placeholder 5"/>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16667" r="16667"/>
          <a:stretch>
            <a:fillRect/>
          </a:stretch>
        </p:blipFill>
        <p:spPr/>
      </p:pic>
    </p:spTree>
    <p:extLst>
      <p:ext uri="{BB962C8B-B14F-4D97-AF65-F5344CB8AC3E}">
        <p14:creationId xmlns:p14="http://schemas.microsoft.com/office/powerpoint/2010/main" val="15353292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Artificial Neural </a:t>
            </a:r>
            <a:r>
              <a:rPr lang="en-US" dirty="0"/>
              <a:t>Network</a:t>
            </a:r>
          </a:p>
        </p:txBody>
      </p:sp>
      <p:sp>
        <p:nvSpPr>
          <p:cNvPr id="3" name="Content Placeholder 2"/>
          <p:cNvSpPr>
            <a:spLocks noGrp="1"/>
          </p:cNvSpPr>
          <p:nvPr>
            <p:ph idx="1"/>
          </p:nvPr>
        </p:nvSpPr>
        <p:spPr/>
        <p:txBody>
          <a:bodyPr/>
          <a:lstStyle/>
          <a:p>
            <a:r>
              <a:rPr lang="en-US" dirty="0"/>
              <a:t>An Artificial Neural Network (ANN) is an </a:t>
            </a:r>
            <a:r>
              <a:rPr lang="en-US" dirty="0">
                <a:solidFill>
                  <a:srgbClr val="CC3399"/>
                </a:solidFill>
              </a:rPr>
              <a:t>information processing paradigm </a:t>
            </a:r>
            <a:r>
              <a:rPr lang="en-US" dirty="0"/>
              <a:t>that is inspired by the way biological nervous </a:t>
            </a:r>
            <a:r>
              <a:rPr lang="en-US" dirty="0" smtClean="0"/>
              <a:t>system, </a:t>
            </a:r>
            <a:r>
              <a:rPr lang="en-US" dirty="0"/>
              <a:t>such as the brain </a:t>
            </a:r>
            <a:r>
              <a:rPr lang="en-US" dirty="0" smtClean="0"/>
              <a:t>processes the information</a:t>
            </a:r>
            <a:r>
              <a:rPr lang="en-US" dirty="0"/>
              <a:t>.</a:t>
            </a:r>
          </a:p>
          <a:p>
            <a:r>
              <a:rPr lang="en-US" dirty="0" smtClean="0"/>
              <a:t>The </a:t>
            </a:r>
            <a:r>
              <a:rPr lang="en-US" dirty="0"/>
              <a:t>brain is a </a:t>
            </a:r>
            <a:r>
              <a:rPr lang="en-US" dirty="0">
                <a:solidFill>
                  <a:srgbClr val="CC3399"/>
                </a:solidFill>
              </a:rPr>
              <a:t>highly complex, nonlinear, and parallel </a:t>
            </a:r>
            <a:r>
              <a:rPr lang="en-US" dirty="0"/>
              <a:t>information-processing system. </a:t>
            </a:r>
          </a:p>
          <a:p>
            <a:r>
              <a:rPr lang="en-US" dirty="0"/>
              <a:t>It has the capability of organizing neurons so as to perform certain computations (e.g. pattern recognition, perception, and motor control) </a:t>
            </a:r>
            <a:r>
              <a:rPr lang="en-US" dirty="0">
                <a:solidFill>
                  <a:srgbClr val="CC3399"/>
                </a:solidFill>
              </a:rPr>
              <a:t>many times faster </a:t>
            </a:r>
            <a:r>
              <a:rPr lang="en-US" dirty="0"/>
              <a:t>than the fastest digital computer.</a:t>
            </a:r>
          </a:p>
          <a:p>
            <a:r>
              <a:rPr lang="en-US" dirty="0"/>
              <a:t>A brain has </a:t>
            </a:r>
            <a:r>
              <a:rPr lang="en-US" dirty="0">
                <a:solidFill>
                  <a:srgbClr val="CC3399"/>
                </a:solidFill>
              </a:rPr>
              <a:t>great structure </a:t>
            </a:r>
            <a:r>
              <a:rPr lang="en-US" dirty="0"/>
              <a:t>and the ability to build up its own rules through what we usually refer to as experience</a:t>
            </a:r>
            <a:r>
              <a:rPr lang="en-US" dirty="0" smtClean="0"/>
              <a:t>.</a:t>
            </a:r>
          </a:p>
          <a:p>
            <a:r>
              <a:rPr lang="en-US" dirty="0" smtClean="0"/>
              <a:t>In </a:t>
            </a:r>
            <a:r>
              <a:rPr lang="en-US" dirty="0"/>
              <a:t>its most general form, a neural network is a machine that is </a:t>
            </a:r>
            <a:r>
              <a:rPr lang="en-US" dirty="0">
                <a:solidFill>
                  <a:srgbClr val="CC3399"/>
                </a:solidFill>
              </a:rPr>
              <a:t>designed to model </a:t>
            </a:r>
            <a:r>
              <a:rPr lang="en-US" dirty="0"/>
              <a:t>the way in which the brain performs a particular task or function of interest.</a:t>
            </a:r>
          </a:p>
          <a:p>
            <a:r>
              <a:rPr lang="en-US" dirty="0"/>
              <a:t>The network is usually </a:t>
            </a:r>
            <a:r>
              <a:rPr lang="en-US" dirty="0">
                <a:solidFill>
                  <a:srgbClr val="CC3399"/>
                </a:solidFill>
              </a:rPr>
              <a:t>implemented </a:t>
            </a:r>
            <a:r>
              <a:rPr lang="en-US" dirty="0"/>
              <a:t>using electronic components or simulated in software on a digital computer.</a:t>
            </a:r>
          </a:p>
          <a:p>
            <a:r>
              <a:rPr lang="en-US" dirty="0"/>
              <a:t>To achieve good performance, neural networks employ </a:t>
            </a:r>
            <a:r>
              <a:rPr lang="en-US" dirty="0">
                <a:solidFill>
                  <a:srgbClr val="CC3399"/>
                </a:solidFill>
              </a:rPr>
              <a:t>a massive interconnection </a:t>
            </a:r>
            <a:r>
              <a:rPr lang="en-US" dirty="0"/>
              <a:t>of simple computing cells referred to as neurons or processing units.</a:t>
            </a:r>
          </a:p>
          <a:p>
            <a:endParaRPr lang="en-US" dirty="0"/>
          </a:p>
        </p:txBody>
      </p:sp>
    </p:spTree>
    <p:extLst>
      <p:ext uri="{BB962C8B-B14F-4D97-AF65-F5344CB8AC3E}">
        <p14:creationId xmlns:p14="http://schemas.microsoft.com/office/powerpoint/2010/main" val="1699768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 xmlns:a16="http://schemas.microsoft.com/office/drawing/2014/main" id="{54B20E2A-F2D8-419C-9FD1-95D26342647C}"/>
              </a:ext>
            </a:extLst>
          </p:cNvPr>
          <p:cNvSpPr/>
          <p:nvPr/>
        </p:nvSpPr>
        <p:spPr>
          <a:xfrm>
            <a:off x="6096000" y="0"/>
            <a:ext cx="6096000" cy="6588000"/>
          </a:xfrm>
          <a:prstGeom prst="rect">
            <a:avLst/>
          </a:prstGeom>
          <a:gradFill flip="none" rotWithShape="1">
            <a:gsLst>
              <a:gs pos="55000">
                <a:srgbClr val="B21266"/>
              </a:gs>
              <a:gs pos="30000">
                <a:srgbClr val="A3115D">
                  <a:lumMod val="100000"/>
                </a:srgbClr>
              </a:gs>
              <a:gs pos="100000">
                <a:srgbClr val="ED6D9B"/>
              </a:gs>
            </a:gsLst>
            <a:path path="circle">
              <a:fillToRect r="100000" b="100000"/>
            </a:path>
            <a:tileRect l="-100000" t="-100000"/>
          </a:gradFill>
          <a:ln>
            <a:noFill/>
          </a:ln>
        </p:spPr>
        <p:txBody>
          <a:bodyPr vert="horz" wrap="square" lIns="91440" tIns="45720" rIns="91440" bIns="45720" numCol="1" anchor="t" anchorCtr="0" compatLnSpc="1">
            <a:prstTxWarp prst="textNoShape">
              <a:avLst/>
            </a:prstTxWarp>
          </a:bodyPr>
          <a:lstStyle/>
          <a:p>
            <a:pPr marL="342900" indent="-342900" algn="just">
              <a:buFont typeface="Wingdings" panose="05000000000000000000" pitchFamily="2" charset="2"/>
              <a:buChar char="§"/>
            </a:pPr>
            <a:r>
              <a:rPr lang="en-US" sz="2200" dirty="0">
                <a:solidFill>
                  <a:schemeClr val="bg1"/>
                </a:solidFill>
              </a:rPr>
              <a:t>To understand how an artificial neuron works, we should know how the biological neuron works. </a:t>
            </a:r>
          </a:p>
          <a:p>
            <a:pPr marL="342900" indent="-342900" algn="just">
              <a:buFont typeface="Wingdings" panose="05000000000000000000" pitchFamily="2" charset="2"/>
              <a:buChar char="§"/>
            </a:pPr>
            <a:endParaRPr lang="en-US" sz="2200" dirty="0" smtClean="0">
              <a:solidFill>
                <a:schemeClr val="bg1"/>
              </a:solidFill>
            </a:endParaRPr>
          </a:p>
          <a:p>
            <a:pPr marL="342900" indent="-342900" algn="just">
              <a:buFont typeface="Wingdings" panose="05000000000000000000" pitchFamily="2" charset="2"/>
              <a:buChar char="§"/>
            </a:pPr>
            <a:r>
              <a:rPr lang="en-US" sz="2200" dirty="0" smtClean="0">
                <a:solidFill>
                  <a:schemeClr val="bg1"/>
                </a:solidFill>
              </a:rPr>
              <a:t>Dendrites </a:t>
            </a:r>
            <a:r>
              <a:rPr lang="en-US" sz="2200" dirty="0">
                <a:solidFill>
                  <a:schemeClr val="bg1"/>
                </a:solidFill>
              </a:rPr>
              <a:t>: These receive information or signals from other neurons that get connected to it.</a:t>
            </a:r>
          </a:p>
          <a:p>
            <a:pPr marL="342900" indent="-342900" algn="just">
              <a:buFont typeface="Wingdings" panose="05000000000000000000" pitchFamily="2" charset="2"/>
              <a:buChar char="§"/>
            </a:pPr>
            <a:endParaRPr lang="en-US" sz="2200" dirty="0" smtClean="0">
              <a:solidFill>
                <a:schemeClr val="bg1"/>
              </a:solidFill>
            </a:endParaRPr>
          </a:p>
          <a:p>
            <a:pPr marL="342900" indent="-342900" algn="just">
              <a:buFont typeface="Wingdings" panose="05000000000000000000" pitchFamily="2" charset="2"/>
              <a:buChar char="§"/>
            </a:pPr>
            <a:r>
              <a:rPr lang="en-US" sz="2200" dirty="0" smtClean="0">
                <a:solidFill>
                  <a:schemeClr val="bg1"/>
                </a:solidFill>
              </a:rPr>
              <a:t>Cell </a:t>
            </a:r>
            <a:r>
              <a:rPr lang="en-US" sz="2200" dirty="0">
                <a:solidFill>
                  <a:schemeClr val="bg1"/>
                </a:solidFill>
              </a:rPr>
              <a:t>Body : Information processing happens in a cell body. These take in all the information coming from the different dendrites and process that information.</a:t>
            </a:r>
          </a:p>
          <a:p>
            <a:pPr marL="342900" indent="-342900" algn="just">
              <a:buFont typeface="Wingdings" panose="05000000000000000000" pitchFamily="2" charset="2"/>
              <a:buChar char="§"/>
            </a:pPr>
            <a:endParaRPr lang="en-US" sz="2200" dirty="0" smtClean="0">
              <a:solidFill>
                <a:schemeClr val="bg1"/>
              </a:solidFill>
            </a:endParaRPr>
          </a:p>
          <a:p>
            <a:pPr marL="342900" indent="-342900" algn="just">
              <a:buFont typeface="Wingdings" panose="05000000000000000000" pitchFamily="2" charset="2"/>
              <a:buChar char="§"/>
            </a:pPr>
            <a:r>
              <a:rPr lang="en-US" sz="2200" dirty="0" smtClean="0">
                <a:solidFill>
                  <a:schemeClr val="bg1"/>
                </a:solidFill>
              </a:rPr>
              <a:t>Axon </a:t>
            </a:r>
            <a:r>
              <a:rPr lang="en-US" sz="2200" dirty="0">
                <a:solidFill>
                  <a:schemeClr val="bg1"/>
                </a:solidFill>
              </a:rPr>
              <a:t>: It sends the output signal to another neuron for the flow of information. Here, each of the flanges connects to the dendrite or the hairs on the next one. </a:t>
            </a:r>
            <a:endParaRPr lang="en-US" sz="2200" dirty="0" smtClean="0">
              <a:solidFill>
                <a:schemeClr val="bg1"/>
              </a:solidFill>
            </a:endParaRPr>
          </a:p>
          <a:p>
            <a:pPr marL="342900" indent="-342900" algn="just">
              <a:buFont typeface="Wingdings" panose="05000000000000000000" pitchFamily="2" charset="2"/>
              <a:buChar char="§"/>
            </a:pPr>
            <a:endParaRPr lang="en-US" sz="2200" dirty="0" smtClean="0">
              <a:solidFill>
                <a:schemeClr val="bg1"/>
              </a:solidFill>
            </a:endParaRPr>
          </a:p>
          <a:p>
            <a:pPr marL="342900" indent="-342900" algn="just">
              <a:buFont typeface="Wingdings" panose="05000000000000000000" pitchFamily="2" charset="2"/>
              <a:buChar char="§"/>
            </a:pPr>
            <a:r>
              <a:rPr lang="en-US" sz="2200" dirty="0" smtClean="0">
                <a:solidFill>
                  <a:schemeClr val="bg1"/>
                </a:solidFill>
              </a:rPr>
              <a:t>Synapses </a:t>
            </a:r>
            <a:r>
              <a:rPr lang="en-US" sz="2200" dirty="0">
                <a:solidFill>
                  <a:schemeClr val="bg1"/>
                </a:solidFill>
              </a:rPr>
              <a:t>are elementary structural and functional units that mediate the interactions between neurons.</a:t>
            </a:r>
          </a:p>
          <a:p>
            <a:pPr marL="342900" indent="-342900" algn="just">
              <a:buFont typeface="Wingdings" panose="05000000000000000000" pitchFamily="2" charset="2"/>
              <a:buChar char="§"/>
            </a:pPr>
            <a:endParaRPr lang="en-US" sz="2200" dirty="0">
              <a:solidFill>
                <a:schemeClr val="bg1"/>
              </a:solidFill>
            </a:endParaRPr>
          </a:p>
          <a:p>
            <a:pPr marL="342900" indent="-342900" algn="just">
              <a:buFont typeface="Wingdings" panose="05000000000000000000" pitchFamily="2" charset="2"/>
              <a:buChar char="§"/>
            </a:pPr>
            <a:endParaRPr lang="en-US" sz="2400" dirty="0">
              <a:solidFill>
                <a:schemeClr val="bg1"/>
              </a:solidFill>
            </a:endParaRPr>
          </a:p>
          <a:p>
            <a:pPr algn="just"/>
            <a:endParaRPr lang="en-US" sz="2800" dirty="0"/>
          </a:p>
        </p:txBody>
      </p:sp>
      <p:sp>
        <p:nvSpPr>
          <p:cNvPr id="5" name="TextBox 4"/>
          <p:cNvSpPr txBox="1"/>
          <p:nvPr/>
        </p:nvSpPr>
        <p:spPr>
          <a:xfrm>
            <a:off x="0" y="120032"/>
            <a:ext cx="6096000" cy="590931"/>
          </a:xfrm>
          <a:prstGeom prst="rect">
            <a:avLst/>
          </a:prstGeom>
          <a:noFill/>
        </p:spPr>
        <p:txBody>
          <a:bodyPr wrap="square" lIns="274320" rtlCol="0" anchor="ctr">
            <a:spAutoFit/>
          </a:bodyPr>
          <a:lstStyle/>
          <a:p>
            <a:pPr>
              <a:lnSpc>
                <a:spcPct val="90000"/>
              </a:lnSpc>
              <a:spcBef>
                <a:spcPct val="0"/>
              </a:spcBef>
            </a:pPr>
            <a:r>
              <a:rPr lang="en-US" sz="3600" b="1" dirty="0" smtClean="0">
                <a:gradFill flip="none" rotWithShape="1">
                  <a:gsLst>
                    <a:gs pos="10000">
                      <a:srgbClr val="890E4F"/>
                    </a:gs>
                    <a:gs pos="100000">
                      <a:srgbClr val="D81A60"/>
                    </a:gs>
                  </a:gsLst>
                  <a:lin ang="0" scaled="1"/>
                  <a:tileRect/>
                </a:gradFill>
              </a:rPr>
              <a:t>Simple Neural </a:t>
            </a:r>
            <a:r>
              <a:rPr lang="en-US" sz="3600" b="1" dirty="0">
                <a:gradFill flip="none" rotWithShape="1">
                  <a:gsLst>
                    <a:gs pos="10000">
                      <a:srgbClr val="890E4F"/>
                    </a:gs>
                    <a:gs pos="100000">
                      <a:srgbClr val="D81A60"/>
                    </a:gs>
                  </a:gsLst>
                  <a:lin ang="0" scaled="1"/>
                  <a:tileRect/>
                </a:gradFill>
              </a:rPr>
              <a:t>Network </a:t>
            </a:r>
          </a:p>
        </p:txBody>
      </p:sp>
      <p:pic>
        <p:nvPicPr>
          <p:cNvPr id="37" name="Picture 36"/>
          <p:cNvPicPr>
            <a:picLocks noChangeAspect="1"/>
          </p:cNvPicPr>
          <p:nvPr/>
        </p:nvPicPr>
        <p:blipFill>
          <a:blip r:embed="rId2"/>
          <a:stretch>
            <a:fillRect/>
          </a:stretch>
        </p:blipFill>
        <p:spPr>
          <a:xfrm>
            <a:off x="426027" y="1704975"/>
            <a:ext cx="5295735" cy="2796380"/>
          </a:xfrm>
          <a:prstGeom prst="rect">
            <a:avLst/>
          </a:prstGeom>
        </p:spPr>
      </p:pic>
      <p:sp>
        <p:nvSpPr>
          <p:cNvPr id="2" name="Rectangle 1"/>
          <p:cNvSpPr/>
          <p:nvPr/>
        </p:nvSpPr>
        <p:spPr>
          <a:xfrm>
            <a:off x="1513114" y="2623457"/>
            <a:ext cx="576943" cy="228600"/>
          </a:xfrm>
          <a:prstGeom prst="rect">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469571" y="3480751"/>
            <a:ext cx="576943" cy="228600"/>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035632" y="3710667"/>
            <a:ext cx="457200" cy="228600"/>
          </a:xfrm>
          <a:prstGeom prst="rect">
            <a:avLst/>
          </a:prstGeom>
          <a:noFill/>
          <a:ln w="19050">
            <a:solidFill>
              <a:srgbClr val="CC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p:cNvSpPr/>
          <p:nvPr/>
        </p:nvSpPr>
        <p:spPr>
          <a:xfrm>
            <a:off x="1437033" y="3485333"/>
            <a:ext cx="274320" cy="27432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41105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1000"/>
                                        <p:tgtEl>
                                          <p:spTgt spid="37"/>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heel(1)">
                                      <p:cBhvr>
                                        <p:cTn id="18" dur="10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21" presetClass="entr" presetSubtype="1"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heel(1)">
                                      <p:cBhvr>
                                        <p:cTn id="26" dur="1000"/>
                                        <p:tgtEl>
                                          <p:spTgt spid="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wheel(1)">
                                      <p:cBhvr>
                                        <p:cTn id="34" dur="10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21" presetClass="entr" presetSubtype="1"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wheel(1)">
                                      <p:cBhvr>
                                        <p:cTn id="42"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 xmlns:a16="http://schemas.microsoft.com/office/drawing/2014/main" id="{54B20E2A-F2D8-419C-9FD1-95D26342647C}"/>
              </a:ext>
            </a:extLst>
          </p:cNvPr>
          <p:cNvSpPr/>
          <p:nvPr/>
        </p:nvSpPr>
        <p:spPr>
          <a:xfrm>
            <a:off x="6096000" y="0"/>
            <a:ext cx="6096000" cy="6588000"/>
          </a:xfrm>
          <a:prstGeom prst="rect">
            <a:avLst/>
          </a:prstGeom>
          <a:gradFill flip="none" rotWithShape="1">
            <a:gsLst>
              <a:gs pos="55000">
                <a:srgbClr val="B21266"/>
              </a:gs>
              <a:gs pos="30000">
                <a:srgbClr val="A3115D">
                  <a:lumMod val="100000"/>
                </a:srgbClr>
              </a:gs>
              <a:gs pos="100000">
                <a:srgbClr val="ED6D9B"/>
              </a:gs>
            </a:gsLst>
            <a:path path="circle">
              <a:fillToRect r="100000" b="100000"/>
            </a:path>
            <a:tileRect l="-100000" t="-100000"/>
          </a:gradFill>
          <a:ln>
            <a:noFill/>
          </a:ln>
        </p:spPr>
        <p:txBody>
          <a:bodyPr vert="horz" wrap="square" lIns="91440" tIns="45720" rIns="91440" bIns="45720" numCol="1" anchor="t" anchorCtr="0" compatLnSpc="1">
            <a:prstTxWarp prst="textNoShape">
              <a:avLst/>
            </a:prstTxWarp>
          </a:bodyPr>
          <a:lstStyle/>
          <a:p>
            <a:pPr marL="342900" indent="-342900" algn="just">
              <a:buFont typeface="Wingdings" panose="05000000000000000000" pitchFamily="2" charset="2"/>
              <a:buChar char="§"/>
            </a:pPr>
            <a:r>
              <a:rPr lang="en-US" sz="2200" dirty="0">
                <a:solidFill>
                  <a:schemeClr val="bg1"/>
                </a:solidFill>
              </a:rPr>
              <a:t>The network starts with an input layer that receives input in the form of data.</a:t>
            </a:r>
          </a:p>
          <a:p>
            <a:pPr marL="342900" indent="-342900" algn="just">
              <a:buFont typeface="Wingdings" panose="05000000000000000000" pitchFamily="2" charset="2"/>
              <a:buChar char="§"/>
            </a:pPr>
            <a:endParaRPr lang="en-US" sz="2200" dirty="0">
              <a:solidFill>
                <a:schemeClr val="bg1"/>
              </a:solidFill>
            </a:endParaRPr>
          </a:p>
          <a:p>
            <a:pPr marL="342900" indent="-342900" algn="just">
              <a:buFont typeface="Wingdings" panose="05000000000000000000" pitchFamily="2" charset="2"/>
              <a:buChar char="§"/>
            </a:pPr>
            <a:r>
              <a:rPr lang="en-US" sz="2200" dirty="0" smtClean="0">
                <a:solidFill>
                  <a:schemeClr val="bg1"/>
                </a:solidFill>
              </a:rPr>
              <a:t>The </a:t>
            </a:r>
            <a:r>
              <a:rPr lang="en-US" sz="2200" dirty="0">
                <a:solidFill>
                  <a:schemeClr val="bg1"/>
                </a:solidFill>
              </a:rPr>
              <a:t>lines connected to the hidden layers are called weights, and they add up on the hidden layers. </a:t>
            </a:r>
            <a:endParaRPr lang="en-US" sz="2200" dirty="0" smtClean="0">
              <a:solidFill>
                <a:schemeClr val="bg1"/>
              </a:solidFill>
            </a:endParaRPr>
          </a:p>
          <a:p>
            <a:pPr marL="342900" indent="-342900" algn="just">
              <a:buFont typeface="Wingdings" panose="05000000000000000000" pitchFamily="2" charset="2"/>
              <a:buChar char="§"/>
            </a:pPr>
            <a:endParaRPr lang="en-US" sz="2200" dirty="0" smtClean="0">
              <a:solidFill>
                <a:schemeClr val="bg1"/>
              </a:solidFill>
            </a:endParaRPr>
          </a:p>
          <a:p>
            <a:pPr marL="342900" indent="-342900" algn="just">
              <a:buFont typeface="Wingdings" panose="05000000000000000000" pitchFamily="2" charset="2"/>
              <a:buChar char="§"/>
            </a:pPr>
            <a:r>
              <a:rPr lang="en-US" sz="2200" dirty="0" smtClean="0">
                <a:solidFill>
                  <a:schemeClr val="bg1"/>
                </a:solidFill>
              </a:rPr>
              <a:t>Each </a:t>
            </a:r>
            <a:r>
              <a:rPr lang="en-US" sz="2200" dirty="0">
                <a:solidFill>
                  <a:schemeClr val="bg1"/>
                </a:solidFill>
              </a:rPr>
              <a:t>dot in the hidden layer processes the inputs, and it puts an output into the next hidden layer and lastly, into the output layer. </a:t>
            </a:r>
          </a:p>
          <a:p>
            <a:pPr marL="342900" indent="-342900" algn="just">
              <a:buFont typeface="Wingdings" panose="05000000000000000000" pitchFamily="2" charset="2"/>
              <a:buChar char="§"/>
            </a:pPr>
            <a:endParaRPr lang="en-US" sz="2200" dirty="0">
              <a:solidFill>
                <a:schemeClr val="bg1"/>
              </a:solidFill>
            </a:endParaRPr>
          </a:p>
          <a:p>
            <a:pPr marL="342900" indent="-342900" algn="just">
              <a:buFont typeface="Wingdings" panose="05000000000000000000" pitchFamily="2" charset="2"/>
              <a:buChar char="§"/>
            </a:pPr>
            <a:r>
              <a:rPr lang="en-US" sz="2200" dirty="0" smtClean="0">
                <a:solidFill>
                  <a:schemeClr val="bg1"/>
                </a:solidFill>
              </a:rPr>
              <a:t>A </a:t>
            </a:r>
            <a:r>
              <a:rPr lang="en-US" sz="2200" dirty="0">
                <a:solidFill>
                  <a:schemeClr val="bg1"/>
                </a:solidFill>
              </a:rPr>
              <a:t>neural network is a system of hardware or software patterned after the operation of neurons in the human brain. </a:t>
            </a:r>
            <a:endParaRPr lang="en-US" sz="2200" dirty="0" smtClean="0">
              <a:solidFill>
                <a:schemeClr val="bg1"/>
              </a:solidFill>
            </a:endParaRPr>
          </a:p>
          <a:p>
            <a:pPr marL="342900" indent="-342900" algn="just">
              <a:buFont typeface="Wingdings" panose="05000000000000000000" pitchFamily="2" charset="2"/>
              <a:buChar char="§"/>
            </a:pPr>
            <a:endParaRPr lang="en-US" sz="2200" dirty="0">
              <a:solidFill>
                <a:schemeClr val="bg1"/>
              </a:solidFill>
            </a:endParaRPr>
          </a:p>
          <a:p>
            <a:pPr marL="342900" indent="-342900" algn="just">
              <a:buFont typeface="Wingdings" panose="05000000000000000000" pitchFamily="2" charset="2"/>
              <a:buChar char="§"/>
            </a:pPr>
            <a:r>
              <a:rPr lang="en-US" sz="2200" dirty="0" smtClean="0">
                <a:solidFill>
                  <a:schemeClr val="bg1"/>
                </a:solidFill>
              </a:rPr>
              <a:t>Neural </a:t>
            </a:r>
            <a:r>
              <a:rPr lang="en-US" sz="2200" dirty="0">
                <a:solidFill>
                  <a:schemeClr val="bg1"/>
                </a:solidFill>
              </a:rPr>
              <a:t>networks, also called artificial neural networks, are ways of achieving deep learning.</a:t>
            </a:r>
            <a:endParaRPr lang="en-US" sz="2800" dirty="0"/>
          </a:p>
        </p:txBody>
      </p:sp>
      <p:sp>
        <p:nvSpPr>
          <p:cNvPr id="5" name="TextBox 4"/>
          <p:cNvSpPr txBox="1"/>
          <p:nvPr/>
        </p:nvSpPr>
        <p:spPr>
          <a:xfrm>
            <a:off x="0" y="120032"/>
            <a:ext cx="6096000" cy="590931"/>
          </a:xfrm>
          <a:prstGeom prst="rect">
            <a:avLst/>
          </a:prstGeom>
          <a:noFill/>
        </p:spPr>
        <p:txBody>
          <a:bodyPr wrap="square" lIns="274320" rtlCol="0" anchor="ctr">
            <a:spAutoFit/>
          </a:bodyPr>
          <a:lstStyle/>
          <a:p>
            <a:pPr>
              <a:lnSpc>
                <a:spcPct val="90000"/>
              </a:lnSpc>
              <a:spcBef>
                <a:spcPct val="0"/>
              </a:spcBef>
            </a:pPr>
            <a:r>
              <a:rPr lang="en-US" sz="3600" b="1" dirty="0" smtClean="0">
                <a:gradFill flip="none" rotWithShape="1">
                  <a:gsLst>
                    <a:gs pos="10000">
                      <a:srgbClr val="890E4F"/>
                    </a:gs>
                    <a:gs pos="100000">
                      <a:srgbClr val="D81A60"/>
                    </a:gs>
                  </a:gsLst>
                  <a:lin ang="0" scaled="1"/>
                  <a:tileRect/>
                </a:gradFill>
              </a:rPr>
              <a:t>Simple Neural </a:t>
            </a:r>
            <a:r>
              <a:rPr lang="en-US" sz="3600" b="1" dirty="0">
                <a:gradFill flip="none" rotWithShape="1">
                  <a:gsLst>
                    <a:gs pos="10000">
                      <a:srgbClr val="890E4F"/>
                    </a:gs>
                    <a:gs pos="100000">
                      <a:srgbClr val="D81A60"/>
                    </a:gs>
                  </a:gsLst>
                  <a:lin ang="0" scaled="1"/>
                  <a:tileRect/>
                </a:gradFill>
              </a:rPr>
              <a:t>Network </a:t>
            </a:r>
          </a:p>
        </p:txBody>
      </p:sp>
      <p:pic>
        <p:nvPicPr>
          <p:cNvPr id="37" name="Picture 36"/>
          <p:cNvPicPr>
            <a:picLocks noChangeAspect="1"/>
          </p:cNvPicPr>
          <p:nvPr/>
        </p:nvPicPr>
        <p:blipFill>
          <a:blip r:embed="rId2"/>
          <a:stretch>
            <a:fillRect/>
          </a:stretch>
        </p:blipFill>
        <p:spPr>
          <a:xfrm>
            <a:off x="426027" y="1704975"/>
            <a:ext cx="5295735" cy="2796380"/>
          </a:xfrm>
          <a:prstGeom prst="rect">
            <a:avLst/>
          </a:prstGeom>
        </p:spPr>
      </p:pic>
    </p:spTree>
    <p:extLst>
      <p:ext uri="{BB962C8B-B14F-4D97-AF65-F5344CB8AC3E}">
        <p14:creationId xmlns:p14="http://schemas.microsoft.com/office/powerpoint/2010/main" val="2727721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Activation Functions</a:t>
            </a:r>
          </a:p>
        </p:txBody>
      </p:sp>
      <p:sp>
        <p:nvSpPr>
          <p:cNvPr id="3" name="Content Placeholder 2"/>
          <p:cNvSpPr>
            <a:spLocks noGrp="1"/>
          </p:cNvSpPr>
          <p:nvPr>
            <p:ph idx="1"/>
          </p:nvPr>
        </p:nvSpPr>
        <p:spPr/>
        <p:txBody>
          <a:bodyPr/>
          <a:lstStyle/>
          <a:p>
            <a:r>
              <a:rPr lang="en-US" dirty="0"/>
              <a:t>Neural networks are also </a:t>
            </a:r>
            <a:r>
              <a:rPr lang="en-US" dirty="0">
                <a:solidFill>
                  <a:srgbClr val="CC3399"/>
                </a:solidFill>
              </a:rPr>
              <a:t>referred</a:t>
            </a:r>
            <a:r>
              <a:rPr lang="en-US" dirty="0"/>
              <a:t> to as </a:t>
            </a:r>
            <a:r>
              <a:rPr lang="en-US" dirty="0" err="1"/>
              <a:t>neuro</a:t>
            </a:r>
            <a:r>
              <a:rPr lang="en-US" dirty="0"/>
              <a:t>-computers, connectionist networks, parallel Distributed processors, etc.</a:t>
            </a:r>
          </a:p>
          <a:p>
            <a:r>
              <a:rPr lang="en-US" dirty="0" smtClean="0"/>
              <a:t>Knowledge </a:t>
            </a:r>
            <a:r>
              <a:rPr lang="en-US" dirty="0"/>
              <a:t>is acquired by the network through </a:t>
            </a:r>
            <a:r>
              <a:rPr lang="en-US" dirty="0">
                <a:solidFill>
                  <a:srgbClr val="CC3399"/>
                </a:solidFill>
              </a:rPr>
              <a:t>a learning process.</a:t>
            </a:r>
          </a:p>
          <a:p>
            <a:r>
              <a:rPr lang="en-US" dirty="0"/>
              <a:t>Interneuron connection strengths known as </a:t>
            </a:r>
            <a:r>
              <a:rPr lang="en-US" dirty="0">
                <a:solidFill>
                  <a:srgbClr val="CC3399"/>
                </a:solidFill>
              </a:rPr>
              <a:t>synaptic weights </a:t>
            </a:r>
            <a:r>
              <a:rPr lang="en-US" dirty="0"/>
              <a:t>are used to store the Knowledge.</a:t>
            </a:r>
          </a:p>
          <a:p>
            <a:r>
              <a:rPr lang="en-US" dirty="0"/>
              <a:t>An </a:t>
            </a:r>
            <a:r>
              <a:rPr lang="en-US" dirty="0">
                <a:solidFill>
                  <a:srgbClr val="CC3399"/>
                </a:solidFill>
              </a:rPr>
              <a:t>activation function </a:t>
            </a:r>
            <a:r>
              <a:rPr lang="en-US" dirty="0"/>
              <a:t>in a neural network defines how the weighted sum of the input is transformed into an output from a node or nodes in a layer of the network.</a:t>
            </a:r>
          </a:p>
          <a:p>
            <a:r>
              <a:rPr lang="en-US" dirty="0" smtClean="0"/>
              <a:t>An </a:t>
            </a:r>
            <a:r>
              <a:rPr lang="en-US" dirty="0">
                <a:solidFill>
                  <a:srgbClr val="CC3399"/>
                </a:solidFill>
              </a:rPr>
              <a:t>activation function </a:t>
            </a:r>
            <a:r>
              <a:rPr lang="en-US" dirty="0"/>
              <a:t>is used for limiting the amplitude of the output of a neuron. </a:t>
            </a:r>
            <a:endParaRPr lang="en-US" dirty="0" smtClean="0"/>
          </a:p>
          <a:p>
            <a:r>
              <a:rPr lang="en-US" dirty="0" smtClean="0"/>
              <a:t>Typically</a:t>
            </a:r>
            <a:r>
              <a:rPr lang="en-US" dirty="0"/>
              <a:t>, </a:t>
            </a:r>
            <a:r>
              <a:rPr lang="en-US" dirty="0">
                <a:solidFill>
                  <a:srgbClr val="CC3399"/>
                </a:solidFill>
              </a:rPr>
              <a:t>the normalized amplitude </a:t>
            </a:r>
            <a:r>
              <a:rPr lang="en-US" dirty="0"/>
              <a:t>range of the output of a neuron is written as the closed unit interval [0, 1] or alternatively [-1, 1</a:t>
            </a:r>
            <a:r>
              <a:rPr lang="en-US" dirty="0" smtClean="0"/>
              <a:t>].</a:t>
            </a:r>
          </a:p>
          <a:p>
            <a:r>
              <a:rPr lang="en-US" dirty="0"/>
              <a:t>The choice of activation function has </a:t>
            </a:r>
            <a:r>
              <a:rPr lang="en-US" dirty="0">
                <a:solidFill>
                  <a:srgbClr val="CC3399"/>
                </a:solidFill>
              </a:rPr>
              <a:t>a large impact </a:t>
            </a:r>
            <a:r>
              <a:rPr lang="en-US" dirty="0"/>
              <a:t>on the capability and performance of the neural network, and different activation functions may be used in different parts of the model.</a:t>
            </a:r>
          </a:p>
          <a:p>
            <a:r>
              <a:rPr lang="en-US" dirty="0" smtClean="0"/>
              <a:t>Different activation functions used are: </a:t>
            </a:r>
            <a:r>
              <a:rPr lang="en-US" dirty="0"/>
              <a:t>Threshold activation function, Sigmoid (logistic) activation function, </a:t>
            </a:r>
            <a:r>
              <a:rPr lang="en-US" dirty="0" err="1"/>
              <a:t>Softmax</a:t>
            </a:r>
            <a:r>
              <a:rPr lang="en-US" dirty="0"/>
              <a:t> activation </a:t>
            </a:r>
            <a:r>
              <a:rPr lang="en-US" dirty="0" smtClean="0"/>
              <a:t>function, etc.</a:t>
            </a:r>
            <a:endParaRPr lang="en-US" dirty="0"/>
          </a:p>
          <a:p>
            <a:endParaRPr lang="en-US" dirty="0"/>
          </a:p>
          <a:p>
            <a:endParaRPr lang="en-US" dirty="0"/>
          </a:p>
        </p:txBody>
      </p:sp>
    </p:spTree>
    <p:extLst>
      <p:ext uri="{BB962C8B-B14F-4D97-AF65-F5344CB8AC3E}">
        <p14:creationId xmlns:p14="http://schemas.microsoft.com/office/powerpoint/2010/main" val="379583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Learning </a:t>
            </a:r>
            <a:r>
              <a:rPr lang="en-US" dirty="0" smtClean="0"/>
              <a:t>in </a:t>
            </a:r>
            <a:r>
              <a:rPr lang="en-US" dirty="0"/>
              <a:t>Neural </a:t>
            </a:r>
            <a:r>
              <a:rPr lang="en-US" dirty="0" smtClean="0"/>
              <a:t>Network</a:t>
            </a:r>
            <a:endParaRPr lang="en-US" dirty="0"/>
          </a:p>
        </p:txBody>
      </p:sp>
      <p:sp>
        <p:nvSpPr>
          <p:cNvPr id="3" name="Content Placeholder 2"/>
          <p:cNvSpPr>
            <a:spLocks noGrp="1"/>
          </p:cNvSpPr>
          <p:nvPr>
            <p:ph idx="1"/>
          </p:nvPr>
        </p:nvSpPr>
        <p:spPr/>
        <p:txBody>
          <a:bodyPr/>
          <a:lstStyle/>
          <a:p>
            <a:r>
              <a:rPr lang="en-US" dirty="0" smtClean="0"/>
              <a:t>ANN </a:t>
            </a:r>
            <a:r>
              <a:rPr lang="en-US" dirty="0"/>
              <a:t>is completely inspired by the way </a:t>
            </a:r>
            <a:r>
              <a:rPr lang="en-US" dirty="0">
                <a:solidFill>
                  <a:srgbClr val="CC3399"/>
                </a:solidFill>
              </a:rPr>
              <a:t>biological nervous system</a:t>
            </a:r>
            <a:r>
              <a:rPr lang="en-US" dirty="0"/>
              <a:t>, i.e. the human brain works. </a:t>
            </a:r>
            <a:endParaRPr lang="en-US" dirty="0" smtClean="0"/>
          </a:p>
          <a:p>
            <a:r>
              <a:rPr lang="en-US" dirty="0" smtClean="0"/>
              <a:t>The </a:t>
            </a:r>
            <a:r>
              <a:rPr lang="en-US" dirty="0"/>
              <a:t>most impressive characteristic of the human brain is </a:t>
            </a:r>
            <a:r>
              <a:rPr lang="en-US" dirty="0">
                <a:solidFill>
                  <a:srgbClr val="CC3399"/>
                </a:solidFill>
              </a:rPr>
              <a:t>to learn, </a:t>
            </a:r>
            <a:r>
              <a:rPr lang="en-US" dirty="0"/>
              <a:t>hence the same feature is acquired by ANN.</a:t>
            </a:r>
          </a:p>
          <a:p>
            <a:r>
              <a:rPr lang="en-US" dirty="0" smtClean="0"/>
              <a:t>What is </a:t>
            </a:r>
            <a:r>
              <a:rPr lang="en-US" dirty="0"/>
              <a:t>Learning in ANN?</a:t>
            </a:r>
          </a:p>
          <a:p>
            <a:pPr lvl="1"/>
            <a:r>
              <a:rPr lang="en-US" dirty="0"/>
              <a:t>Basically, learning means </a:t>
            </a:r>
            <a:r>
              <a:rPr lang="en-US" dirty="0">
                <a:solidFill>
                  <a:srgbClr val="CC3399"/>
                </a:solidFill>
              </a:rPr>
              <a:t>to do and adapt </a:t>
            </a:r>
            <a:r>
              <a:rPr lang="en-US" dirty="0"/>
              <a:t>the change in itself as and when there is a change in environment. </a:t>
            </a:r>
            <a:endParaRPr lang="en-US" dirty="0" smtClean="0"/>
          </a:p>
          <a:p>
            <a:pPr lvl="1"/>
            <a:r>
              <a:rPr lang="en-US" dirty="0" smtClean="0"/>
              <a:t>ANN </a:t>
            </a:r>
            <a:r>
              <a:rPr lang="en-US" dirty="0"/>
              <a:t>is a complex system or more precisely we can say that it is a complex adaptive system, </a:t>
            </a:r>
            <a:r>
              <a:rPr lang="en-US" dirty="0">
                <a:solidFill>
                  <a:srgbClr val="CC3399"/>
                </a:solidFill>
              </a:rPr>
              <a:t>which can change</a:t>
            </a:r>
            <a:r>
              <a:rPr lang="en-US" dirty="0"/>
              <a:t> its internal structure based on the information passing through it.</a:t>
            </a:r>
          </a:p>
          <a:p>
            <a:r>
              <a:rPr lang="en-US" dirty="0" smtClean="0"/>
              <a:t>Why is </a:t>
            </a:r>
            <a:r>
              <a:rPr lang="en-US" dirty="0"/>
              <a:t>It important?</a:t>
            </a:r>
          </a:p>
          <a:p>
            <a:pPr lvl="1"/>
            <a:r>
              <a:rPr lang="en-US" dirty="0"/>
              <a:t>Being a complex adaptive system, learning in ANN implies that a processing unit is capable of changing its </a:t>
            </a:r>
            <a:r>
              <a:rPr lang="en-US" dirty="0">
                <a:solidFill>
                  <a:srgbClr val="CC3399"/>
                </a:solidFill>
              </a:rPr>
              <a:t>input/output behavior </a:t>
            </a:r>
            <a:r>
              <a:rPr lang="en-US" dirty="0"/>
              <a:t>due to the change in environment. </a:t>
            </a:r>
            <a:endParaRPr lang="en-US" dirty="0" smtClean="0"/>
          </a:p>
          <a:p>
            <a:pPr lvl="1"/>
            <a:r>
              <a:rPr lang="en-US" dirty="0" smtClean="0"/>
              <a:t>The </a:t>
            </a:r>
            <a:r>
              <a:rPr lang="en-US" dirty="0"/>
              <a:t>importance of learning in ANN increases because of the </a:t>
            </a:r>
            <a:r>
              <a:rPr lang="en-US" dirty="0">
                <a:solidFill>
                  <a:srgbClr val="CC3399"/>
                </a:solidFill>
              </a:rPr>
              <a:t>fixed activation function </a:t>
            </a:r>
            <a:r>
              <a:rPr lang="en-US" dirty="0"/>
              <a:t>as well as the input/output vector, when a particular network is constructed. </a:t>
            </a:r>
            <a:endParaRPr lang="en-US" dirty="0" smtClean="0"/>
          </a:p>
          <a:p>
            <a:pPr lvl="1"/>
            <a:r>
              <a:rPr lang="en-US" dirty="0" smtClean="0"/>
              <a:t>Now </a:t>
            </a:r>
            <a:r>
              <a:rPr lang="en-US" dirty="0"/>
              <a:t>to change the input/output behavior, we need </a:t>
            </a:r>
            <a:r>
              <a:rPr lang="en-US" dirty="0">
                <a:solidFill>
                  <a:srgbClr val="CC3399"/>
                </a:solidFill>
              </a:rPr>
              <a:t>to adjust </a:t>
            </a:r>
            <a:r>
              <a:rPr lang="en-US" dirty="0"/>
              <a:t>the weights.</a:t>
            </a:r>
          </a:p>
        </p:txBody>
      </p:sp>
    </p:spTree>
    <p:extLst>
      <p:ext uri="{BB962C8B-B14F-4D97-AF65-F5344CB8AC3E}">
        <p14:creationId xmlns:p14="http://schemas.microsoft.com/office/powerpoint/2010/main" val="4266474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 Learning Rules</a:t>
            </a:r>
          </a:p>
        </p:txBody>
      </p:sp>
      <p:sp>
        <p:nvSpPr>
          <p:cNvPr id="3" name="Content Placeholder 2"/>
          <p:cNvSpPr>
            <a:spLocks noGrp="1"/>
          </p:cNvSpPr>
          <p:nvPr>
            <p:ph idx="1"/>
          </p:nvPr>
        </p:nvSpPr>
        <p:spPr/>
        <p:txBody>
          <a:bodyPr/>
          <a:lstStyle/>
          <a:p>
            <a:r>
              <a:rPr lang="en-US" dirty="0" smtClean="0"/>
              <a:t>During ANN </a:t>
            </a:r>
            <a:r>
              <a:rPr lang="en-US" dirty="0"/>
              <a:t>learning, we need to adjust </a:t>
            </a:r>
            <a:r>
              <a:rPr lang="en-US" dirty="0">
                <a:solidFill>
                  <a:srgbClr val="CC3399"/>
                </a:solidFill>
              </a:rPr>
              <a:t>the weights </a:t>
            </a:r>
            <a:r>
              <a:rPr lang="en-US" dirty="0"/>
              <a:t>to change the input/output </a:t>
            </a:r>
            <a:r>
              <a:rPr lang="en-US" dirty="0" smtClean="0"/>
              <a:t>behavior. </a:t>
            </a:r>
          </a:p>
          <a:p>
            <a:r>
              <a:rPr lang="en-US" dirty="0" smtClean="0"/>
              <a:t>Hence</a:t>
            </a:r>
            <a:r>
              <a:rPr lang="en-US" dirty="0"/>
              <a:t>, </a:t>
            </a:r>
            <a:r>
              <a:rPr lang="en-US" dirty="0">
                <a:solidFill>
                  <a:srgbClr val="CC3399"/>
                </a:solidFill>
              </a:rPr>
              <a:t>a method </a:t>
            </a:r>
            <a:r>
              <a:rPr lang="en-US" dirty="0"/>
              <a:t>is required with the help of which the weights can be modified. </a:t>
            </a:r>
            <a:endParaRPr lang="en-US" dirty="0" smtClean="0"/>
          </a:p>
          <a:p>
            <a:r>
              <a:rPr lang="en-US" dirty="0" smtClean="0"/>
              <a:t>These </a:t>
            </a:r>
            <a:r>
              <a:rPr lang="en-US" dirty="0"/>
              <a:t>methods are called </a:t>
            </a:r>
            <a:r>
              <a:rPr lang="en-US" dirty="0">
                <a:solidFill>
                  <a:srgbClr val="CC3399"/>
                </a:solidFill>
              </a:rPr>
              <a:t>Learning rules,</a:t>
            </a:r>
            <a:r>
              <a:rPr lang="en-US" dirty="0"/>
              <a:t> which are simply algorithms or equations. </a:t>
            </a:r>
            <a:endParaRPr lang="en-US" dirty="0" smtClean="0"/>
          </a:p>
          <a:p>
            <a:r>
              <a:rPr lang="en-US" dirty="0" smtClean="0"/>
              <a:t>Following </a:t>
            </a:r>
            <a:r>
              <a:rPr lang="en-US" dirty="0"/>
              <a:t>are some learning rules for the neural network </a:t>
            </a:r>
            <a:r>
              <a:rPr lang="en-US" dirty="0" smtClean="0"/>
              <a:t>−</a:t>
            </a:r>
          </a:p>
          <a:p>
            <a:pPr lvl="1"/>
            <a:r>
              <a:rPr lang="en-US" dirty="0" err="1"/>
              <a:t>Hebbian</a:t>
            </a:r>
            <a:r>
              <a:rPr lang="en-US" dirty="0"/>
              <a:t> learning rule – It identifies, how to modify the weights of nodes of a network.</a:t>
            </a:r>
          </a:p>
          <a:p>
            <a:pPr lvl="1"/>
            <a:r>
              <a:rPr lang="en-US" dirty="0"/>
              <a:t>Perceptron learning rule – Network starts its learning by assigning a random value to each weight.</a:t>
            </a:r>
          </a:p>
          <a:p>
            <a:pPr lvl="1"/>
            <a:r>
              <a:rPr lang="en-US" dirty="0"/>
              <a:t>Delta learning rule – Modification in </a:t>
            </a:r>
            <a:r>
              <a:rPr lang="en-US" dirty="0" smtClean="0"/>
              <a:t>weight </a:t>
            </a:r>
            <a:r>
              <a:rPr lang="en-US" dirty="0"/>
              <a:t>of a node is equal to the multiplication of error and the input.</a:t>
            </a:r>
          </a:p>
          <a:p>
            <a:pPr lvl="1"/>
            <a:r>
              <a:rPr lang="en-US" dirty="0"/>
              <a:t>Correlation learning rule – The correlation rule is the supervised learning.</a:t>
            </a:r>
          </a:p>
          <a:p>
            <a:pPr lvl="1"/>
            <a:r>
              <a:rPr lang="en-US" dirty="0" err="1"/>
              <a:t>Outstar</a:t>
            </a:r>
            <a:r>
              <a:rPr lang="en-US" dirty="0"/>
              <a:t> learning rule – We can use it when it assumes that nodes or neurons in a network arranged in a layer.</a:t>
            </a:r>
            <a:endParaRPr lang="en-US" dirty="0" smtClean="0"/>
          </a:p>
        </p:txBody>
      </p:sp>
    </p:spTree>
    <p:extLst>
      <p:ext uri="{BB962C8B-B14F-4D97-AF65-F5344CB8AC3E}">
        <p14:creationId xmlns:p14="http://schemas.microsoft.com/office/powerpoint/2010/main" val="2988578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Effect transition="in" filter="fade">
                                      <p:cBhvr>
                                        <p:cTn id="41" dur="500"/>
                                        <p:tgtEl>
                                          <p:spTgt spid="3">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8" end="8"/>
                                            </p:txEl>
                                          </p:spTgt>
                                        </p:tgtEl>
                                        <p:attrNameLst>
                                          <p:attrName>style.visibility</p:attrName>
                                        </p:attrNameLst>
                                      </p:cBhvr>
                                      <p:to>
                                        <p:strVal val="visible"/>
                                      </p:to>
                                    </p:set>
                                    <p:animEffect transition="in" filter="fade">
                                      <p:cBhvr>
                                        <p:cTn id="4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Perceptron </a:t>
            </a:r>
            <a:endParaRPr lang="en-US" dirty="0"/>
          </a:p>
        </p:txBody>
      </p:sp>
      <p:sp>
        <p:nvSpPr>
          <p:cNvPr id="3" name="Content Placeholder 2"/>
          <p:cNvSpPr>
            <a:spLocks noGrp="1"/>
          </p:cNvSpPr>
          <p:nvPr>
            <p:ph idx="1"/>
          </p:nvPr>
        </p:nvSpPr>
        <p:spPr/>
        <p:txBody>
          <a:bodyPr/>
          <a:lstStyle/>
          <a:p>
            <a:r>
              <a:rPr lang="en-US" dirty="0" smtClean="0"/>
              <a:t>The perceptron, </a:t>
            </a:r>
            <a:r>
              <a:rPr lang="en-US" dirty="0"/>
              <a:t>an invention of (1962) </a:t>
            </a:r>
            <a:r>
              <a:rPr lang="en-US" dirty="0" smtClean="0"/>
              <a:t>Rosenblatt, </a:t>
            </a:r>
            <a:r>
              <a:rPr lang="en-US" dirty="0"/>
              <a:t>was </a:t>
            </a:r>
            <a:r>
              <a:rPr lang="en-US" dirty="0">
                <a:solidFill>
                  <a:srgbClr val="CC3399"/>
                </a:solidFill>
              </a:rPr>
              <a:t>one of the earliest </a:t>
            </a:r>
            <a:r>
              <a:rPr lang="en-US" dirty="0"/>
              <a:t>neural network models.</a:t>
            </a:r>
          </a:p>
          <a:p>
            <a:r>
              <a:rPr lang="en-US" dirty="0" smtClean="0"/>
              <a:t>It </a:t>
            </a:r>
            <a:r>
              <a:rPr lang="en-US" dirty="0"/>
              <a:t>models a neuron by taking a weighted sum of its inputs and sending the output 1 if the sum is greater than some adjustable threshold value (otherwise it sends </a:t>
            </a:r>
            <a:r>
              <a:rPr lang="en-US" dirty="0" smtClean="0"/>
              <a:t>0)</a:t>
            </a:r>
          </a:p>
          <a:p>
            <a:r>
              <a:rPr lang="en-US" dirty="0" smtClean="0"/>
              <a:t>The perceptron </a:t>
            </a:r>
            <a:r>
              <a:rPr lang="en-US" dirty="0"/>
              <a:t>model is also known as </a:t>
            </a:r>
            <a:r>
              <a:rPr lang="en-US" dirty="0">
                <a:solidFill>
                  <a:srgbClr val="CC3399"/>
                </a:solidFill>
              </a:rPr>
              <a:t>a single-layer neural network</a:t>
            </a:r>
            <a:r>
              <a:rPr lang="en-US" dirty="0"/>
              <a:t>. This neural net contains only two layers</a:t>
            </a:r>
            <a:r>
              <a:rPr lang="en-US" dirty="0" smtClean="0"/>
              <a:t>: Input Layer and Output Layer</a:t>
            </a:r>
          </a:p>
          <a:p>
            <a:r>
              <a:rPr lang="en-US" dirty="0"/>
              <a:t>In this type of neural network, there are </a:t>
            </a:r>
            <a:r>
              <a:rPr lang="en-US" dirty="0">
                <a:solidFill>
                  <a:srgbClr val="CC3399"/>
                </a:solidFill>
              </a:rPr>
              <a:t>no hidden layers</a:t>
            </a:r>
            <a:r>
              <a:rPr lang="en-US" dirty="0"/>
              <a:t>. It takes an input and calculates the weighted input for each node. Afterward, it uses an activation function (mostly a sigmoid function) for classification purposes. </a:t>
            </a:r>
          </a:p>
          <a:p>
            <a:r>
              <a:rPr lang="en-US" dirty="0" smtClean="0"/>
              <a:t>As </a:t>
            </a:r>
            <a:r>
              <a:rPr lang="en-US" dirty="0"/>
              <a:t>being supervised in nature, to calculate the error, there would be </a:t>
            </a:r>
            <a:r>
              <a:rPr lang="en-US" dirty="0">
                <a:solidFill>
                  <a:srgbClr val="CC3399"/>
                </a:solidFill>
              </a:rPr>
              <a:t>a comparison </a:t>
            </a:r>
            <a:r>
              <a:rPr lang="en-US" dirty="0"/>
              <a:t>between the desired/target output and the actual output. If there is any difference found, then a change must be made to the weights of connection.</a:t>
            </a:r>
          </a:p>
          <a:p>
            <a:endParaRPr lang="en-US" dirty="0"/>
          </a:p>
          <a:p>
            <a:endParaRPr lang="en-US" dirty="0"/>
          </a:p>
          <a:p>
            <a:endParaRPr lang="en-US" dirty="0"/>
          </a:p>
        </p:txBody>
      </p:sp>
    </p:spTree>
    <p:extLst>
      <p:ext uri="{BB962C8B-B14F-4D97-AF65-F5344CB8AC3E}">
        <p14:creationId xmlns:p14="http://schemas.microsoft.com/office/powerpoint/2010/main" val="244895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Perceptron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Let </a:t>
                </a:r>
                <a14:m>
                  <m:oMath xmlns:m="http://schemas.openxmlformats.org/officeDocument/2006/math">
                    <m:r>
                      <a:rPr lang="en-US" b="0" i="1" smtClean="0">
                        <a:latin typeface="Cambria Math" panose="02040503050406030204" pitchFamily="18" charset="0"/>
                      </a:rPr>
                      <m:t>𝑥</m:t>
                    </m:r>
                  </m:oMath>
                </a14:m>
                <a:r>
                  <a:rPr lang="en-US" dirty="0" smtClean="0"/>
                  <a:t> be an input vector </a:t>
                </a:r>
                <a14:m>
                  <m:oMath xmlns:m="http://schemas.openxmlformats.org/officeDocument/2006/math">
                    <m:d>
                      <m:dPr>
                        <m:ctrlPr>
                          <a:rPr lang="en-US" i="1" smtClean="0">
                            <a:latin typeface="Cambria Math" panose="02040503050406030204" pitchFamily="18" charset="0"/>
                          </a:rPr>
                        </m:ctrlPr>
                      </m:dPr>
                      <m:e>
                        <m:sSub>
                          <m:sSubPr>
                            <m:ctrlPr>
                              <a:rPr lang="en-US"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𝑛</m:t>
                            </m:r>
                          </m:sub>
                        </m:sSub>
                      </m:e>
                    </m:d>
                  </m:oMath>
                </a14:m>
                <a:r>
                  <a:rPr lang="en-US" dirty="0" smtClean="0"/>
                  <a:t>, the weighted summation function </a:t>
                </a:r>
                <a14:m>
                  <m:oMath xmlns:m="http://schemas.openxmlformats.org/officeDocument/2006/math">
                    <m:r>
                      <a:rPr lang="en-US" b="0" i="1" smtClean="0">
                        <a:latin typeface="Cambria Math" panose="02040503050406030204" pitchFamily="18" charset="0"/>
                      </a:rPr>
                      <m:t>𝑔</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oMath>
                </a14:m>
                <a:r>
                  <a:rPr lang="en-US" dirty="0" smtClean="0"/>
                  <a:t> and output function </a:t>
                </a:r>
                <a14:m>
                  <m:oMath xmlns:m="http://schemas.openxmlformats.org/officeDocument/2006/math">
                    <m:r>
                      <a:rPr lang="en-US" b="0" i="1" smtClean="0">
                        <a:latin typeface="Cambria Math" panose="02040503050406030204" pitchFamily="18" charset="0"/>
                      </a:rPr>
                      <m:t>𝑜</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 </m:t>
                    </m:r>
                  </m:oMath>
                </a14:m>
                <a:r>
                  <a:rPr lang="en-US" dirty="0" smtClean="0"/>
                  <a:t>can be defined as,</a:t>
                </a:r>
              </a:p>
              <a:p>
                <a:pPr marL="0" indent="0" algn="ctr">
                  <a:buNone/>
                </a:pPr>
                <a:r>
                  <a:rPr lang="en-US" sz="2000" dirty="0" smtClean="0"/>
                  <a:t>and	 </a:t>
                </a:r>
                <a14:m>
                  <m:oMath xmlns:m="http://schemas.openxmlformats.org/officeDocument/2006/math">
                    <m:r>
                      <a:rPr lang="en-US" sz="2000" i="1">
                        <a:latin typeface="Cambria Math" panose="02040503050406030204" pitchFamily="18" charset="0"/>
                      </a:rPr>
                      <m:t>𝑜</m:t>
                    </m:r>
                    <m:d>
                      <m:dPr>
                        <m:ctrlPr>
                          <a:rPr lang="en-US" sz="2000" i="1">
                            <a:latin typeface="Cambria Math" panose="02040503050406030204" pitchFamily="18" charset="0"/>
                          </a:rPr>
                        </m:ctrlPr>
                      </m:dPr>
                      <m:e>
                        <m:r>
                          <a:rPr lang="en-US" sz="2000" i="1">
                            <a:latin typeface="Cambria Math" panose="02040503050406030204" pitchFamily="18" charset="0"/>
                          </a:rPr>
                          <m:t>𝑥</m:t>
                        </m:r>
                      </m:e>
                    </m:d>
                    <m:r>
                      <a:rPr lang="en-US" sz="2000" i="1">
                        <a:latin typeface="Cambria Math" panose="02040503050406030204" pitchFamily="18" charset="0"/>
                      </a:rPr>
                      <m:t>=</m:t>
                    </m:r>
                    <m:d>
                      <m:dPr>
                        <m:begChr m:val="{"/>
                        <m:endChr m:val=""/>
                        <m:ctrlPr>
                          <a:rPr lang="en-US" sz="2000" i="1">
                            <a:latin typeface="Cambria Math" panose="02040503050406030204" pitchFamily="18" charset="0"/>
                          </a:rPr>
                        </m:ctrlPr>
                      </m:dPr>
                      <m:e>
                        <m:eqArr>
                          <m:eqArrPr>
                            <m:ctrlPr>
                              <a:rPr lang="en-US" sz="2000" i="1">
                                <a:latin typeface="Cambria Math" panose="02040503050406030204" pitchFamily="18" charset="0"/>
                              </a:rPr>
                            </m:ctrlPr>
                          </m:eqArrPr>
                          <m:e>
                            <m:r>
                              <a:rPr lang="en-US" sz="2000" i="1">
                                <a:latin typeface="Cambria Math" panose="02040503050406030204" pitchFamily="18" charset="0"/>
                              </a:rPr>
                              <m:t>1 </m:t>
                            </m:r>
                            <m:r>
                              <a:rPr lang="en-US" sz="2000" i="1">
                                <a:latin typeface="Cambria Math" panose="02040503050406030204" pitchFamily="18" charset="0"/>
                              </a:rPr>
                              <m:t>𝑖𝑓</m:t>
                            </m:r>
                            <m:r>
                              <a:rPr lang="en-US" sz="2000" i="1">
                                <a:latin typeface="Cambria Math" panose="02040503050406030204" pitchFamily="18" charset="0"/>
                              </a:rPr>
                              <m:t> </m:t>
                            </m:r>
                            <m:r>
                              <a:rPr lang="en-US" sz="2000" i="1">
                                <a:latin typeface="Cambria Math" panose="02040503050406030204" pitchFamily="18" charset="0"/>
                              </a:rPr>
                              <m:t>𝑔</m:t>
                            </m:r>
                            <m:r>
                              <a:rPr lang="en-US" sz="2000" i="1">
                                <a:latin typeface="Cambria Math" panose="02040503050406030204" pitchFamily="18" charset="0"/>
                              </a:rPr>
                              <m:t>(</m:t>
                            </m:r>
                            <m:r>
                              <a:rPr lang="en-US" sz="2000" i="1">
                                <a:latin typeface="Cambria Math" panose="02040503050406030204" pitchFamily="18" charset="0"/>
                              </a:rPr>
                              <m:t>𝑥</m:t>
                            </m:r>
                            <m:r>
                              <a:rPr lang="en-US" sz="2000" i="1">
                                <a:latin typeface="Cambria Math" panose="02040503050406030204" pitchFamily="18" charset="0"/>
                              </a:rPr>
                              <m:t>)&gt;0</m:t>
                            </m:r>
                          </m:e>
                          <m:e>
                            <m:r>
                              <a:rPr lang="en-US" sz="2000" i="1">
                                <a:latin typeface="Cambria Math" panose="02040503050406030204" pitchFamily="18" charset="0"/>
                              </a:rPr>
                              <m:t>0 </m:t>
                            </m:r>
                            <m:r>
                              <a:rPr lang="en-US" sz="2000" i="1">
                                <a:latin typeface="Cambria Math" panose="02040503050406030204" pitchFamily="18" charset="0"/>
                              </a:rPr>
                              <m:t>𝑖𝑓𝑔</m:t>
                            </m:r>
                            <m:r>
                              <a:rPr lang="en-US" sz="2000" i="1">
                                <a:latin typeface="Cambria Math" panose="02040503050406030204" pitchFamily="18" charset="0"/>
                              </a:rPr>
                              <m:t>(</m:t>
                            </m:r>
                            <m:r>
                              <a:rPr lang="en-US" sz="2000" i="1">
                                <a:latin typeface="Cambria Math" panose="02040503050406030204" pitchFamily="18" charset="0"/>
                              </a:rPr>
                              <m:t>𝑥</m:t>
                            </m:r>
                            <m:r>
                              <a:rPr lang="en-US" sz="2000" i="1">
                                <a:latin typeface="Cambria Math" panose="02040503050406030204" pitchFamily="18" charset="0"/>
                              </a:rPr>
                              <m:t>)&lt;0</m:t>
                            </m:r>
                          </m:e>
                        </m:eqArr>
                      </m:e>
                    </m:d>
                  </m:oMath>
                </a14:m>
                <a:endParaRPr lang="en-US" sz="2000" dirty="0" smtClean="0"/>
              </a:p>
              <a:p>
                <a:pPr marL="0" indent="0" algn="ctr">
                  <a:buNone/>
                </a:pPr>
                <a:endParaRPr lang="en-US" sz="2000" dirty="0"/>
              </a:p>
              <a:p>
                <a:r>
                  <a:rPr lang="en-US" dirty="0" smtClean="0"/>
                  <a:t>The inputs and weights </a:t>
                </a:r>
                <a14:m>
                  <m:oMath xmlns:m="http://schemas.openxmlformats.org/officeDocument/2006/math">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i="1">
                                <a:latin typeface="Cambria Math" panose="02040503050406030204" pitchFamily="18" charset="0"/>
                              </a:rPr>
                              <m:t>𝑛</m:t>
                            </m:r>
                          </m:sub>
                        </m:sSub>
                      </m:e>
                    </m:d>
                  </m:oMath>
                </a14:m>
                <a:r>
                  <a:rPr lang="en-US" sz="2000" dirty="0" smtClean="0"/>
                  <a:t> </a:t>
                </a:r>
                <a:r>
                  <a:rPr lang="en-US" dirty="0" smtClean="0"/>
                  <a:t>are real values both positive and negative. </a:t>
                </a:r>
              </a:p>
              <a:p>
                <a:r>
                  <a:rPr lang="en-US" dirty="0" smtClean="0"/>
                  <a:t>If the presence of some feature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𝑖</m:t>
                        </m:r>
                      </m:sub>
                    </m:sSub>
                  </m:oMath>
                </a14:m>
                <a:r>
                  <a:rPr lang="en-US" dirty="0" smtClean="0"/>
                  <a:t> tends to cause the perceptron to fire, the weight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oMath>
                </a14:m>
                <a:r>
                  <a:rPr lang="en-US" dirty="0" smtClean="0"/>
                  <a:t> will be positive; if the feature inhibits the perceptron the weight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oMath>
                </a14:m>
                <a:r>
                  <a:rPr lang="en-US" dirty="0" smtClean="0"/>
                  <a:t> will be negative. </a:t>
                </a: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716" t="-1418" r="-81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p:cNvSpPr txBox="1"/>
              <p:nvPr/>
            </p:nvSpPr>
            <p:spPr>
              <a:xfrm>
                <a:off x="2317171" y="1636566"/>
                <a:ext cx="1802787" cy="756426"/>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0" smtClean="0">
                          <a:latin typeface="Cambria Math" panose="02040503050406030204" pitchFamily="18" charset="0"/>
                        </a:rPr>
                        <m:t>=</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=0</m:t>
                          </m:r>
                        </m:sub>
                        <m:sup>
                          <m:r>
                            <a:rPr lang="en-US" b="0" i="1" smtClean="0">
                              <a:latin typeface="Cambria Math" panose="02040503050406030204" pitchFamily="18" charset="0"/>
                            </a:rPr>
                            <m:t>𝑛</m:t>
                          </m:r>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𝑖</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𝑖</m:t>
                              </m:r>
                            </m:sub>
                          </m:sSub>
                        </m:e>
                      </m:nary>
                    </m:oMath>
                  </m:oMathPara>
                </a14:m>
                <a:endParaRPr lang="en-US" dirty="0"/>
              </a:p>
            </p:txBody>
          </p:sp>
        </mc:Choice>
        <mc:Fallback xmlns="">
          <p:sp>
            <p:nvSpPr>
              <p:cNvPr id="4" name="TextBox 3"/>
              <p:cNvSpPr txBox="1">
                <a:spLocks noRot="1" noChangeAspect="1" noMove="1" noResize="1" noEditPoints="1" noAdjustHandles="1" noChangeArrowheads="1" noChangeShapeType="1" noTextEdit="1"/>
              </p:cNvSpPr>
              <p:nvPr/>
            </p:nvSpPr>
            <p:spPr>
              <a:xfrm>
                <a:off x="2317171" y="1636566"/>
                <a:ext cx="1802787" cy="756426"/>
              </a:xfrm>
              <a:prstGeom prst="rect">
                <a:avLst/>
              </a:prstGeom>
              <a:blipFill rotWithShape="0">
                <a:blip r:embed="rId3"/>
                <a:stretch>
                  <a:fillRect/>
                </a:stretch>
              </a:blipFill>
            </p:spPr>
            <p:txBody>
              <a:bodyPr/>
              <a:lstStyle/>
              <a:p>
                <a:r>
                  <a:rPr lang="en-US">
                    <a:noFill/>
                  </a:rPr>
                  <a:t> </a:t>
                </a:r>
              </a:p>
            </p:txBody>
          </p:sp>
        </mc:Fallback>
      </mc:AlternateContent>
      <p:pic>
        <p:nvPicPr>
          <p:cNvPr id="5" name="Picture 4" descr="Image result for A neuron &amp; a Perceptron"/>
          <p:cNvPicPr/>
          <p:nvPr/>
        </p:nvPicPr>
        <p:blipFill>
          <a:blip r:embed="rId4">
            <a:extLst>
              <a:ext uri="{28A0092B-C50C-407E-A947-70E740481C1C}">
                <a14:useLocalDpi xmlns:a14="http://schemas.microsoft.com/office/drawing/2010/main" val="0"/>
              </a:ext>
            </a:extLst>
          </a:blip>
          <a:srcRect/>
          <a:stretch>
            <a:fillRect/>
          </a:stretch>
        </p:blipFill>
        <p:spPr bwMode="auto">
          <a:xfrm>
            <a:off x="3687763" y="4178848"/>
            <a:ext cx="4816475" cy="2178685"/>
          </a:xfrm>
          <a:prstGeom prst="rect">
            <a:avLst/>
          </a:prstGeom>
          <a:noFill/>
          <a:ln>
            <a:noFill/>
          </a:ln>
        </p:spPr>
      </p:pic>
    </p:spTree>
    <p:extLst>
      <p:ext uri="{BB962C8B-B14F-4D97-AF65-F5344CB8AC3E}">
        <p14:creationId xmlns:p14="http://schemas.microsoft.com/office/powerpoint/2010/main" val="1465528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par>
                                <p:cTn id="17" presetID="22" presetClass="entr" presetSubtype="1"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10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Perceptron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The perceptron itself consists of the weights, the summation processor and the adjustable threshold processor. </a:t>
                </a:r>
              </a:p>
              <a:p>
                <a:r>
                  <a:rPr lang="en-US" dirty="0" smtClean="0"/>
                  <a:t>Learning is the process of modifying the values of weights and threshold.</a:t>
                </a:r>
              </a:p>
              <a:p>
                <a:r>
                  <a:rPr lang="en-US" dirty="0" smtClean="0"/>
                  <a:t>A perceptron computes a binary function of its input. Several perceptrons can be combined to compute more complex functions. </a:t>
                </a:r>
              </a:p>
              <a:p>
                <a:r>
                  <a:rPr lang="en-US" dirty="0" smtClean="0"/>
                  <a:t>Consider the pattern classification problem, which is linearly separable because we can draw a line that separates one class from another. </a:t>
                </a:r>
              </a:p>
              <a:p>
                <a:r>
                  <a:rPr lang="en-US" dirty="0" smtClean="0"/>
                  <a:t>Suppose we have only two inputs, then </a:t>
                </a:r>
              </a:p>
              <a:p>
                <a:endParaRPr lang="en-US" dirty="0" smtClean="0"/>
              </a:p>
              <a:p>
                <a:endParaRPr lang="en-US" dirty="0"/>
              </a:p>
              <a:p>
                <a:r>
                  <a:rPr lang="en-US" dirty="0" smtClean="0"/>
                  <a:t>If we solve the equation, </a:t>
                </a:r>
                <a14:m>
                  <m:oMath xmlns:m="http://schemas.openxmlformats.org/officeDocument/2006/math">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=0</m:t>
                    </m:r>
                    <m:r>
                      <a:rPr lang="en-US" b="0" i="0" smtClean="0">
                        <a:latin typeface="Cambria Math" panose="02040503050406030204" pitchFamily="18" charset="0"/>
                      </a:rPr>
                      <m:t>, </m:t>
                    </m:r>
                  </m:oMath>
                </a14:m>
                <a:r>
                  <a:rPr lang="en-US" dirty="0" smtClean="0"/>
                  <a:t>we get the equation for a line:</a:t>
                </a:r>
              </a:p>
              <a:p>
                <a:pPr marL="0" indent="0">
                  <a:buNone/>
                </a:pPr>
                <a14:m>
                  <m:oMathPara xmlns:m="http://schemas.openxmlformats.org/officeDocument/2006/math">
                    <m:oMathParaPr>
                      <m:jc m:val="center"/>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i="1" smtClean="0">
                          <a:latin typeface="Cambria Math" panose="02040503050406030204" pitchFamily="18" charset="0"/>
                        </a:rPr>
                        <m:t>=</m:t>
                      </m:r>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r>
                            <a:rPr lang="en-US" b="0" i="1" smtClean="0">
                              <a:latin typeface="Cambria Math" panose="02040503050406030204" pitchFamily="18" charset="0"/>
                            </a:rPr>
                            <m:t> </m:t>
                          </m:r>
                        </m:den>
                      </m:f>
                      <m:sSub>
                        <m:sSubPr>
                          <m:ctrlPr>
                            <a:rPr lang="en-US" b="0" i="1" smtClean="0">
                              <a:latin typeface="Cambria Math" panose="02040503050406030204" pitchFamily="18" charset="0"/>
                            </a:rPr>
                          </m:ctrlPr>
                        </m:sSubPr>
                        <m:e>
                          <m:r>
                            <a:rPr lang="en-US" b="0" i="1" smtClean="0">
                              <a:latin typeface="Cambria Math" panose="02040503050406030204" pitchFamily="18" charset="0"/>
                            </a:rPr>
                            <m:t> </m:t>
                          </m:r>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den>
                      </m:f>
                    </m:oMath>
                  </m:oMathPara>
                </a14:m>
                <a:endParaRPr lang="en-US" dirty="0" smtClean="0"/>
              </a:p>
              <a:p>
                <a:endParaRPr lang="en-US" dirty="0"/>
              </a:p>
              <a:p>
                <a:endParaRPr lang="en-US" dirty="0" smtClean="0"/>
              </a:p>
              <a:p>
                <a:pPr marL="0" indent="0">
                  <a:buNone/>
                </a:pPr>
                <a:r>
                  <a:rPr lang="en-US" dirty="0" smtClean="0"/>
                  <a:t>                                                       </a:t>
                </a: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716" t="-1418" r="-81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p:cNvSpPr txBox="1"/>
              <p:nvPr/>
            </p:nvSpPr>
            <p:spPr>
              <a:xfrm>
                <a:off x="2774371" y="4217968"/>
                <a:ext cx="1802787" cy="756426"/>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0" smtClean="0">
                          <a:latin typeface="Cambria Math" panose="02040503050406030204" pitchFamily="18" charset="0"/>
                        </a:rPr>
                        <m:t>=</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=0</m:t>
                          </m:r>
                        </m:sub>
                        <m:sup>
                          <m:r>
                            <a:rPr lang="en-US" b="0" i="1" smtClean="0">
                              <a:latin typeface="Cambria Math" panose="02040503050406030204" pitchFamily="18" charset="0"/>
                            </a:rPr>
                            <m:t>𝑛</m:t>
                          </m:r>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𝑖</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𝑖</m:t>
                              </m:r>
                            </m:sub>
                          </m:sSub>
                        </m:e>
                      </m:nary>
                    </m:oMath>
                  </m:oMathPara>
                </a14:m>
                <a:endParaRPr lang="en-US" dirty="0"/>
              </a:p>
            </p:txBody>
          </p:sp>
        </mc:Choice>
        <mc:Fallback xmlns="">
          <p:sp>
            <p:nvSpPr>
              <p:cNvPr id="4" name="TextBox 3"/>
              <p:cNvSpPr txBox="1">
                <a:spLocks noRot="1" noChangeAspect="1" noMove="1" noResize="1" noEditPoints="1" noAdjustHandles="1" noChangeArrowheads="1" noChangeShapeType="1" noTextEdit="1"/>
              </p:cNvSpPr>
              <p:nvPr/>
            </p:nvSpPr>
            <p:spPr>
              <a:xfrm>
                <a:off x="2774371" y="4217968"/>
                <a:ext cx="1802787" cy="756426"/>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p:cNvSpPr txBox="1"/>
              <p:nvPr/>
            </p:nvSpPr>
            <p:spPr>
              <a:xfrm>
                <a:off x="6341214" y="4411515"/>
                <a:ext cx="3450771" cy="307777"/>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r>
                        <a:rPr lang="en-US" sz="2000" b="0" i="1" smtClean="0">
                          <a:latin typeface="Cambria Math" panose="02040503050406030204" pitchFamily="18" charset="0"/>
                        </a:rPr>
                        <m:t>𝑔</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𝑥</m:t>
                          </m:r>
                        </m:e>
                      </m:d>
                      <m:r>
                        <a:rPr lang="en-US" sz="2000" b="0" i="0"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0</m:t>
                          </m:r>
                        </m:sub>
                      </m:sSub>
                      <m:r>
                        <a:rPr lang="en-US" sz="2000" b="0" i="0"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1</m:t>
                          </m:r>
                        </m:sub>
                      </m:sSub>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𝑥</m:t>
                          </m:r>
                        </m:e>
                        <m:sub>
                          <m:r>
                            <a:rPr lang="en-US" sz="2000" b="0" i="1" smtClean="0">
                              <a:latin typeface="Cambria Math" panose="02040503050406030204" pitchFamily="18" charset="0"/>
                            </a:rPr>
                            <m:t>1</m:t>
                          </m:r>
                        </m:sub>
                      </m:sSub>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2</m:t>
                          </m:r>
                        </m:sub>
                      </m:sSub>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𝑥</m:t>
                          </m:r>
                        </m:e>
                        <m:sub>
                          <m:r>
                            <a:rPr lang="en-US" sz="2000" b="0" i="1" smtClean="0">
                              <a:latin typeface="Cambria Math" panose="02040503050406030204" pitchFamily="18" charset="0"/>
                            </a:rPr>
                            <m:t>2 </m:t>
                          </m:r>
                        </m:sub>
                      </m:sSub>
                    </m:oMath>
                  </m:oMathPara>
                </a14:m>
                <a:endParaRPr lang="en-US" sz="2000" dirty="0"/>
              </a:p>
            </p:txBody>
          </p:sp>
        </mc:Choice>
        <mc:Fallback xmlns="">
          <p:sp>
            <p:nvSpPr>
              <p:cNvPr id="5" name="TextBox 4"/>
              <p:cNvSpPr txBox="1">
                <a:spLocks noRot="1" noChangeAspect="1" noMove="1" noResize="1" noEditPoints="1" noAdjustHandles="1" noChangeArrowheads="1" noChangeShapeType="1" noTextEdit="1"/>
              </p:cNvSpPr>
              <p:nvPr/>
            </p:nvSpPr>
            <p:spPr>
              <a:xfrm>
                <a:off x="6341214" y="4411515"/>
                <a:ext cx="3450771" cy="307777"/>
              </a:xfrm>
              <a:prstGeom prst="rect">
                <a:avLst/>
              </a:prstGeom>
              <a:blipFill rotWithShape="0">
                <a:blip r:embed="rId4"/>
                <a:stretch>
                  <a:fillRect b="-28000"/>
                </a:stretch>
              </a:blipFill>
            </p:spPr>
            <p:txBody>
              <a:bodyPr/>
              <a:lstStyle/>
              <a:p>
                <a:r>
                  <a:rPr lang="en-US">
                    <a:noFill/>
                  </a:rPr>
                  <a:t> </a:t>
                </a:r>
              </a:p>
            </p:txBody>
          </p:sp>
        </mc:Fallback>
      </mc:AlternateContent>
      <p:sp>
        <p:nvSpPr>
          <p:cNvPr id="6" name="TextBox 5"/>
          <p:cNvSpPr txBox="1"/>
          <p:nvPr/>
        </p:nvSpPr>
        <p:spPr>
          <a:xfrm>
            <a:off x="5181600" y="4411515"/>
            <a:ext cx="620486" cy="369332"/>
          </a:xfrm>
          <a:prstGeom prst="rect">
            <a:avLst/>
          </a:prstGeom>
          <a:noFill/>
        </p:spPr>
        <p:txBody>
          <a:bodyPr wrap="square" rtlCol="0">
            <a:spAutoFit/>
          </a:bodyPr>
          <a:lstStyle/>
          <a:p>
            <a:r>
              <a:rPr lang="en-US" dirty="0" smtClean="0"/>
              <a:t>So, </a:t>
            </a:r>
            <a:endParaRPr lang="en-US" dirty="0"/>
          </a:p>
        </p:txBody>
      </p:sp>
    </p:spTree>
    <p:extLst>
      <p:ext uri="{BB962C8B-B14F-4D97-AF65-F5344CB8AC3E}">
        <p14:creationId xmlns:p14="http://schemas.microsoft.com/office/powerpoint/2010/main" val="3357594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Effect transition="in" filter="fade">
                                      <p:cBhvr>
                                        <p:cTn id="45" dur="500"/>
                                        <p:tgtEl>
                                          <p:spTgt spid="3">
                                            <p:txEl>
                                              <p:pRg st="7" end="7"/>
                                            </p:txEl>
                                          </p:spTgt>
                                        </p:tgtEl>
                                      </p:cBhvr>
                                    </p:animEffect>
                                  </p:childTnLst>
                                </p:cTn>
                              </p:par>
                            </p:childTnLst>
                          </p:cTn>
                        </p:par>
                        <p:par>
                          <p:cTn id="46" fill="hold">
                            <p:stCondLst>
                              <p:cond delay="500"/>
                            </p:stCondLst>
                            <p:childTnLst>
                              <p:par>
                                <p:cTn id="47" presetID="10" presetClass="entr" presetSubtype="0" fill="hold" nodeType="after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Effect transition="in" filter="fade">
                                      <p:cBhvr>
                                        <p:cTn id="4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Perceptron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The  </a:t>
                </a:r>
                <a:r>
                  <a:rPr lang="en-US" dirty="0"/>
                  <a:t>location of the line is determine by the weight </a:t>
                </a:r>
                <a14:m>
                  <m:oMath xmlns:m="http://schemas.openxmlformats.org/officeDocument/2006/math">
                    <m:sSub>
                      <m:sSubPr>
                        <m:ctrlPr>
                          <a:rPr lang="en-US" i="1" dirty="0" smtClean="0">
                            <a:latin typeface="Cambria Math" panose="02040503050406030204" pitchFamily="18" charset="0"/>
                          </a:rPr>
                        </m:ctrlPr>
                      </m:sSubPr>
                      <m:e>
                        <m:r>
                          <a:rPr lang="en-US" b="0" i="1" dirty="0" smtClean="0">
                            <a:latin typeface="Cambria Math" panose="02040503050406030204" pitchFamily="18" charset="0"/>
                          </a:rPr>
                          <m:t>𝑤</m:t>
                        </m:r>
                      </m:e>
                      <m:sub>
                        <m:r>
                          <a:rPr lang="en-US" b="0" i="1" dirty="0" smtClean="0">
                            <a:latin typeface="Cambria Math" panose="02040503050406030204" pitchFamily="18" charset="0"/>
                          </a:rPr>
                          <m:t>0</m:t>
                        </m:r>
                      </m:sub>
                    </m:sSub>
                    <m:r>
                      <a:rPr lang="en-US" b="0" i="1" dirty="0" smtClean="0">
                        <a:latin typeface="Cambria Math" panose="02040503050406030204" pitchFamily="18" charset="0"/>
                      </a:rPr>
                      <m:t>,</m:t>
                    </m:r>
                  </m:oMath>
                </a14:m>
                <a:r>
                  <a:rPr lang="en-US" dirty="0"/>
                  <a:t> </a:t>
                </a: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𝑤</m:t>
                        </m:r>
                      </m:e>
                      <m:sub>
                        <m:r>
                          <a:rPr lang="en-US" b="0" i="1" dirty="0" smtClean="0">
                            <a:latin typeface="Cambria Math" panose="02040503050406030204" pitchFamily="18" charset="0"/>
                          </a:rPr>
                          <m:t>1</m:t>
                        </m:r>
                      </m:sub>
                    </m:sSub>
                  </m:oMath>
                </a14:m>
                <a:r>
                  <a:rPr lang="en-US" dirty="0" smtClean="0"/>
                  <a:t>and </a:t>
                </a: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𝑤</m:t>
                        </m:r>
                      </m:e>
                      <m:sub>
                        <m:r>
                          <a:rPr lang="en-US" b="0" i="1" dirty="0" smtClean="0">
                            <a:latin typeface="Cambria Math" panose="02040503050406030204" pitchFamily="18" charset="0"/>
                          </a:rPr>
                          <m:t>2</m:t>
                        </m:r>
                      </m:sub>
                    </m:sSub>
                    <m:r>
                      <a:rPr lang="en-US" b="0" i="1" dirty="0" smtClean="0">
                        <a:latin typeface="Cambria Math" panose="02040503050406030204" pitchFamily="18" charset="0"/>
                      </a:rPr>
                      <m:t>.</m:t>
                    </m:r>
                  </m:oMath>
                </a14:m>
                <a:endParaRPr lang="en-US" dirty="0" smtClean="0"/>
              </a:p>
              <a:p>
                <a:r>
                  <a:rPr lang="en-US" dirty="0" smtClean="0"/>
                  <a:t>if </a:t>
                </a:r>
                <a:r>
                  <a:rPr lang="en-US" dirty="0"/>
                  <a:t>an input vector lies on one side of the line, the perceptron will output </a:t>
                </a:r>
                <a:r>
                  <a:rPr lang="en-US" dirty="0" smtClean="0"/>
                  <a:t>1, if </a:t>
                </a:r>
                <a:r>
                  <a:rPr lang="en-US" dirty="0"/>
                  <a:t>it lies on the other side, the perceptron will output </a:t>
                </a:r>
                <a:r>
                  <a:rPr lang="en-US" dirty="0" smtClean="0"/>
                  <a:t>0.</a:t>
                </a:r>
                <a:endParaRPr lang="en-US" dirty="0"/>
              </a:p>
              <a:p>
                <a:r>
                  <a:rPr lang="en-US" dirty="0" smtClean="0"/>
                  <a:t>Decision </a:t>
                </a:r>
                <a:r>
                  <a:rPr lang="en-US" dirty="0"/>
                  <a:t>surface: a line that correctly separates the training instances corresponds to a perfectly function perceptron.</a:t>
                </a: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716" t="-1418" r="-818"/>
                </a:stretch>
              </a:blipFill>
            </p:spPr>
            <p:txBody>
              <a:bodyPr/>
              <a:lstStyle/>
              <a:p>
                <a:r>
                  <a:rPr lang="en-US">
                    <a:noFill/>
                  </a:rPr>
                  <a:t> </a:t>
                </a:r>
              </a:p>
            </p:txBody>
          </p:sp>
        </mc:Fallback>
      </mc:AlternateContent>
      <p:pic>
        <p:nvPicPr>
          <p:cNvPr id="5" name="Content Placeholder 3"/>
          <p:cNvPicPr>
            <a:picLocks noChangeAspect="1"/>
          </p:cNvPicPr>
          <p:nvPr/>
        </p:nvPicPr>
        <p:blipFill>
          <a:blip r:embed="rId3"/>
          <a:stretch>
            <a:fillRect/>
          </a:stretch>
        </p:blipFill>
        <p:spPr>
          <a:xfrm>
            <a:off x="4343400" y="3243253"/>
            <a:ext cx="3379731" cy="2841477"/>
          </a:xfrm>
          <a:prstGeom prst="rect">
            <a:avLst/>
          </a:prstGeom>
        </p:spPr>
      </p:pic>
    </p:spTree>
    <p:extLst>
      <p:ext uri="{BB962C8B-B14F-4D97-AF65-F5344CB8AC3E}">
        <p14:creationId xmlns:p14="http://schemas.microsoft.com/office/powerpoint/2010/main" val="1964103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10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 xmlns:a16="http://schemas.microsoft.com/office/drawing/2014/main" id="{D9EBF344-4A7B-4C4A-AF6D-6441BD040AB3}"/>
              </a:ext>
            </a:extLst>
          </p:cNvPr>
          <p:cNvCxnSpPr>
            <a:cxnSpLocks/>
          </p:cNvCxnSpPr>
          <p:nvPr/>
        </p:nvCxnSpPr>
        <p:spPr>
          <a:xfrm>
            <a:off x="1191446" y="-17287"/>
            <a:ext cx="0" cy="54864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 xmlns:a16="http://schemas.microsoft.com/office/drawing/2014/main" id="{4BD1E24D-7739-4C4F-8234-2614FB54ADBC}"/>
              </a:ext>
            </a:extLst>
          </p:cNvPr>
          <p:cNvSpPr/>
          <p:nvPr/>
        </p:nvSpPr>
        <p:spPr>
          <a:xfrm>
            <a:off x="954165" y="534989"/>
            <a:ext cx="474562" cy="474562"/>
          </a:xfrm>
          <a:prstGeom prst="ellipse">
            <a:avLst/>
          </a:prstGeom>
          <a:ln>
            <a:solidFill>
              <a:schemeClr val="bg1">
                <a:lumMod val="6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sym typeface="Wingdings 2" panose="05020102010507070707" pitchFamily="18" charset="2"/>
              </a:rPr>
              <a:t></a:t>
            </a:r>
            <a:endParaRPr lang="en-US" sz="2800" dirty="0"/>
          </a:p>
        </p:txBody>
      </p:sp>
      <p:sp>
        <p:nvSpPr>
          <p:cNvPr id="7" name="TextBox 6">
            <a:extLst>
              <a:ext uri="{FF2B5EF4-FFF2-40B4-BE49-F238E27FC236}">
                <a16:creationId xmlns="" xmlns:a16="http://schemas.microsoft.com/office/drawing/2014/main" id="{00F422F9-3B3A-4A97-ADB3-F83B13E11C16}"/>
              </a:ext>
            </a:extLst>
          </p:cNvPr>
          <p:cNvSpPr txBox="1"/>
          <p:nvPr/>
        </p:nvSpPr>
        <p:spPr>
          <a:xfrm>
            <a:off x="1527893" y="720132"/>
            <a:ext cx="1175322" cy="400110"/>
          </a:xfrm>
          <a:prstGeom prst="rect">
            <a:avLst/>
          </a:prstGeom>
          <a:noFill/>
        </p:spPr>
        <p:txBody>
          <a:bodyPr wrap="none" rtlCol="0">
            <a:spAutoFit/>
          </a:bodyPr>
          <a:lstStyle/>
          <a:p>
            <a:r>
              <a:rPr lang="en-US" sz="2000" b="1" dirty="0">
                <a:solidFill>
                  <a:schemeClr val="bg1"/>
                </a:solidFill>
              </a:rPr>
              <a:t>Looping</a:t>
            </a:r>
          </a:p>
        </p:txBody>
      </p:sp>
      <p:cxnSp>
        <p:nvCxnSpPr>
          <p:cNvPr id="8" name="Straight Connector 7">
            <a:extLst>
              <a:ext uri="{FF2B5EF4-FFF2-40B4-BE49-F238E27FC236}">
                <a16:creationId xmlns="" xmlns:a16="http://schemas.microsoft.com/office/drawing/2014/main" id="{F34260FD-CAA3-43A0-977C-7E4B57013872}"/>
              </a:ext>
            </a:extLst>
          </p:cNvPr>
          <p:cNvCxnSpPr>
            <a:cxnSpLocks/>
            <a:stCxn id="6" idx="4"/>
          </p:cNvCxnSpPr>
          <p:nvPr/>
        </p:nvCxnSpPr>
        <p:spPr>
          <a:xfrm>
            <a:off x="1191446" y="1009551"/>
            <a:ext cx="0" cy="50292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 xmlns:a16="http://schemas.microsoft.com/office/drawing/2014/main" id="{BDA2F9A4-6988-4274-8384-12496EC9D59D}"/>
              </a:ext>
            </a:extLst>
          </p:cNvPr>
          <p:cNvSpPr txBox="1"/>
          <p:nvPr/>
        </p:nvSpPr>
        <p:spPr>
          <a:xfrm>
            <a:off x="1512750" y="530001"/>
            <a:ext cx="8689341" cy="4124206"/>
          </a:xfrm>
          <a:prstGeom prst="rect">
            <a:avLst/>
          </a:prstGeom>
          <a:noFill/>
        </p:spPr>
        <p:txBody>
          <a:bodyPr wrap="square" rtlCol="0">
            <a:spAutoFit/>
          </a:bodyPr>
          <a:lstStyle/>
          <a:p>
            <a:r>
              <a:rPr lang="en-US" sz="2400" b="1" dirty="0">
                <a:solidFill>
                  <a:srgbClr val="AD1457"/>
                </a:solidFill>
              </a:rPr>
              <a:t>Outline</a:t>
            </a:r>
          </a:p>
          <a:p>
            <a:pPr marL="800100" lvl="1" indent="-342900">
              <a:spcBef>
                <a:spcPts val="1200"/>
              </a:spcBef>
              <a:buClr>
                <a:srgbClr val="424242"/>
              </a:buClr>
              <a:buFont typeface="Wingdings" panose="05000000000000000000" pitchFamily="2" charset="2"/>
              <a:buChar char="§"/>
            </a:pPr>
            <a:r>
              <a:rPr lang="en-US" sz="2400" dirty="0" smtClean="0"/>
              <a:t>Introduction</a:t>
            </a:r>
          </a:p>
          <a:p>
            <a:pPr marL="800100" lvl="1" indent="-342900">
              <a:spcBef>
                <a:spcPts val="1200"/>
              </a:spcBef>
              <a:buClr>
                <a:srgbClr val="424242"/>
              </a:buClr>
              <a:buFont typeface="Wingdings" panose="05000000000000000000" pitchFamily="2" charset="2"/>
              <a:buChar char="§"/>
            </a:pPr>
            <a:r>
              <a:rPr lang="en-US" sz="2400" dirty="0" smtClean="0"/>
              <a:t>Hopfield Network</a:t>
            </a:r>
          </a:p>
          <a:p>
            <a:pPr marL="800100" lvl="1" indent="-342900">
              <a:spcBef>
                <a:spcPts val="1200"/>
              </a:spcBef>
              <a:buClr>
                <a:srgbClr val="424242"/>
              </a:buClr>
              <a:buFont typeface="Wingdings" panose="05000000000000000000" pitchFamily="2" charset="2"/>
              <a:buChar char="§"/>
            </a:pPr>
            <a:r>
              <a:rPr lang="en-US" sz="2400" dirty="0" smtClean="0"/>
              <a:t>Learning </a:t>
            </a:r>
            <a:r>
              <a:rPr lang="en-US" sz="2400" dirty="0"/>
              <a:t>In Neural </a:t>
            </a:r>
            <a:r>
              <a:rPr lang="en-US" sz="2400" dirty="0" smtClean="0"/>
              <a:t>Network</a:t>
            </a:r>
          </a:p>
          <a:p>
            <a:pPr marL="800100" lvl="1" indent="-342900">
              <a:spcBef>
                <a:spcPts val="1200"/>
              </a:spcBef>
              <a:buClr>
                <a:srgbClr val="424242"/>
              </a:buClr>
              <a:buFont typeface="Wingdings" panose="05000000000000000000" pitchFamily="2" charset="2"/>
              <a:buChar char="§"/>
            </a:pPr>
            <a:r>
              <a:rPr lang="en-US" sz="2400" dirty="0" smtClean="0"/>
              <a:t>Application of </a:t>
            </a:r>
            <a:r>
              <a:rPr lang="en-US" sz="2400" dirty="0"/>
              <a:t>Neural </a:t>
            </a:r>
            <a:r>
              <a:rPr lang="en-US" sz="2400" dirty="0" smtClean="0"/>
              <a:t>Networks</a:t>
            </a:r>
          </a:p>
          <a:p>
            <a:pPr marL="800100" lvl="1" indent="-342900">
              <a:spcBef>
                <a:spcPts val="1200"/>
              </a:spcBef>
              <a:buClr>
                <a:srgbClr val="424242"/>
              </a:buClr>
              <a:buFont typeface="Wingdings" panose="05000000000000000000" pitchFamily="2" charset="2"/>
              <a:buChar char="§"/>
            </a:pPr>
            <a:r>
              <a:rPr lang="en-US" sz="2400" dirty="0" smtClean="0"/>
              <a:t>Recurrent Networks</a:t>
            </a:r>
          </a:p>
          <a:p>
            <a:pPr marL="800100" lvl="1" indent="-342900">
              <a:spcBef>
                <a:spcPts val="1200"/>
              </a:spcBef>
              <a:buClr>
                <a:srgbClr val="424242"/>
              </a:buClr>
              <a:buFont typeface="Wingdings" panose="05000000000000000000" pitchFamily="2" charset="2"/>
              <a:buChar char="§"/>
            </a:pPr>
            <a:r>
              <a:rPr lang="en-US" sz="2400" dirty="0" smtClean="0"/>
              <a:t>Distributed Representations</a:t>
            </a:r>
          </a:p>
          <a:p>
            <a:pPr marL="800100" lvl="1" indent="-342900">
              <a:spcBef>
                <a:spcPts val="1200"/>
              </a:spcBef>
              <a:buClr>
                <a:srgbClr val="424242"/>
              </a:buClr>
              <a:buFont typeface="Wingdings" panose="05000000000000000000" pitchFamily="2" charset="2"/>
              <a:buChar char="§"/>
            </a:pPr>
            <a:r>
              <a:rPr lang="en-US" sz="2400" dirty="0" smtClean="0"/>
              <a:t>Connectionist </a:t>
            </a:r>
            <a:r>
              <a:rPr lang="en-US" sz="2400" dirty="0"/>
              <a:t>AI And Symbolic </a:t>
            </a:r>
            <a:r>
              <a:rPr lang="en-US" sz="2400" dirty="0" smtClean="0"/>
              <a:t>AI</a:t>
            </a:r>
            <a:endParaRPr lang="en-US" sz="2400" dirty="0" smtClean="0">
              <a:solidFill>
                <a:srgbClr val="424242"/>
              </a:solidFill>
            </a:endParaRPr>
          </a:p>
        </p:txBody>
      </p:sp>
    </p:spTree>
    <p:extLst>
      <p:ext uri="{BB962C8B-B14F-4D97-AF65-F5344CB8AC3E}">
        <p14:creationId xmlns:p14="http://schemas.microsoft.com/office/powerpoint/2010/main" val="2724533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par>
                          <p:cTn id="17" fill="hold">
                            <p:stCondLst>
                              <p:cond delay="1000"/>
                            </p:stCondLst>
                            <p:childTnLst>
                              <p:par>
                                <p:cTn id="18" presetID="1"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up)">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Perceptron Learning Algorithm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Following are the major components of a perceptron:</a:t>
                </a:r>
              </a:p>
              <a:p>
                <a:pPr lvl="1"/>
                <a:r>
                  <a:rPr lang="en-US" b="1" dirty="0" smtClean="0"/>
                  <a:t>Input</a:t>
                </a:r>
                <a:r>
                  <a:rPr lang="en-US" b="1" dirty="0"/>
                  <a:t>: </a:t>
                </a:r>
                <a:r>
                  <a:rPr lang="en-US" dirty="0"/>
                  <a:t>All the features become the input for a perceptron. We denote the input of a perceptron by </a:t>
                </a:r>
                <a14:m>
                  <m:oMath xmlns:m="http://schemas.openxmlformats.org/officeDocument/2006/math">
                    <m:r>
                      <a:rPr lang="en-US" i="1" dirty="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2</m:t>
                        </m:r>
                      </m:sub>
                    </m:sSub>
                    <m:r>
                      <a:rPr lang="en-US" i="1" dirty="0">
                        <a:latin typeface="Cambria Math" panose="02040503050406030204" pitchFamily="18" charset="0"/>
                      </a:rPr>
                      <m:t>, …., </m:t>
                    </m:r>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𝑛</m:t>
                        </m:r>
                      </m:sub>
                    </m:sSub>
                    <m:r>
                      <a:rPr lang="en-US" i="1" dirty="0">
                        <a:latin typeface="Cambria Math" panose="02040503050406030204" pitchFamily="18" charset="0"/>
                      </a:rPr>
                      <m:t>)</m:t>
                    </m:r>
                  </m:oMath>
                </a14:m>
                <a:r>
                  <a:rPr lang="en-US" dirty="0" smtClean="0"/>
                  <a:t>,</a:t>
                </a:r>
                <a:r>
                  <a:rPr lang="en-US" dirty="0"/>
                  <a:t> where </a:t>
                </a:r>
                <a14:m>
                  <m:oMath xmlns:m="http://schemas.openxmlformats.org/officeDocument/2006/math">
                    <m:r>
                      <a:rPr lang="en-US" i="1" dirty="0" smtClean="0">
                        <a:latin typeface="Cambria Math" panose="02040503050406030204" pitchFamily="18" charset="0"/>
                      </a:rPr>
                      <m:t>𝑥</m:t>
                    </m:r>
                  </m:oMath>
                </a14:m>
                <a:r>
                  <a:rPr lang="en-US" dirty="0"/>
                  <a:t> represents the feature value and </a:t>
                </a:r>
                <a14:m>
                  <m:oMath xmlns:m="http://schemas.openxmlformats.org/officeDocument/2006/math">
                    <m:r>
                      <a:rPr lang="en-US" i="1" dirty="0" smtClean="0">
                        <a:latin typeface="Cambria Math" panose="02040503050406030204" pitchFamily="18" charset="0"/>
                      </a:rPr>
                      <m:t>𝑛</m:t>
                    </m:r>
                  </m:oMath>
                </a14:m>
                <a:r>
                  <a:rPr lang="en-US" dirty="0"/>
                  <a:t> represents the total number of features. We also have special kind of input called the bias. </a:t>
                </a:r>
                <a:r>
                  <a:rPr lang="en-US" dirty="0" smtClean="0"/>
                  <a:t>The </a:t>
                </a:r>
                <a:r>
                  <a:rPr lang="en-US" dirty="0"/>
                  <a:t>value of the BIAS </a:t>
                </a:r>
                <a:r>
                  <a:rPr lang="en-US" dirty="0" smtClean="0"/>
                  <a:t>is described as </a:t>
                </a:r>
                <a14:m>
                  <m:oMath xmlns:m="http://schemas.openxmlformats.org/officeDocument/2006/math">
                    <m:sSub>
                      <m:sSubPr>
                        <m:ctrlPr>
                          <a:rPr lang="en-US" i="1" dirty="0" smtClean="0">
                            <a:latin typeface="Cambria Math" panose="02040503050406030204" pitchFamily="18" charset="0"/>
                          </a:rPr>
                        </m:ctrlPr>
                      </m:sSubPr>
                      <m:e>
                        <m:r>
                          <a:rPr lang="en-US" b="0" i="1" dirty="0" smtClean="0">
                            <a:latin typeface="Cambria Math" panose="02040503050406030204" pitchFamily="18" charset="0"/>
                          </a:rPr>
                          <m:t>𝑤</m:t>
                        </m:r>
                      </m:e>
                      <m:sub>
                        <m:r>
                          <a:rPr lang="en-US" b="0" i="1" dirty="0" smtClean="0">
                            <a:latin typeface="Cambria Math" panose="02040503050406030204" pitchFamily="18" charset="0"/>
                          </a:rPr>
                          <m:t>0</m:t>
                        </m:r>
                      </m:sub>
                    </m:sSub>
                  </m:oMath>
                </a14:m>
                <a:r>
                  <a:rPr lang="en-US" dirty="0" smtClean="0"/>
                  <a:t>.</a:t>
                </a:r>
                <a:endParaRPr lang="en-US" dirty="0"/>
              </a:p>
              <a:p>
                <a:pPr lvl="1"/>
                <a:r>
                  <a:rPr lang="en-US" b="1" dirty="0"/>
                  <a:t>Weights: </a:t>
                </a:r>
                <a:r>
                  <a:rPr lang="en-US" dirty="0"/>
                  <a:t>The values that are computed over the time of training the model. Initially, we start the value of weights with some initial value and these values get updated for each training error. We represent the weights for perceptron by </a:t>
                </a:r>
                <a14:m>
                  <m:oMath xmlns:m="http://schemas.openxmlformats.org/officeDocument/2006/math">
                    <m:r>
                      <a:rPr lang="en-US" i="1" dirty="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𝑤</m:t>
                        </m:r>
                      </m:e>
                      <m:sub>
                        <m:r>
                          <a:rPr lang="en-US" b="0" i="1" dirty="0" smtClean="0">
                            <a:latin typeface="Cambria Math" panose="02040503050406030204" pitchFamily="18" charset="0"/>
                          </a:rPr>
                          <m:t>1</m:t>
                        </m:r>
                      </m:sub>
                    </m:sSub>
                    <m:r>
                      <a:rPr lang="en-US" i="1" dirty="0">
                        <a:latin typeface="Cambria Math" panose="02040503050406030204" pitchFamily="18" charset="0"/>
                      </a:rPr>
                      <m:t>, </m:t>
                    </m:r>
                    <m:sSub>
                      <m:sSubPr>
                        <m:ctrlPr>
                          <a:rPr lang="en-US" i="1" dirty="0">
                            <a:latin typeface="Cambria Math" panose="02040503050406030204" pitchFamily="18" charset="0"/>
                          </a:rPr>
                        </m:ctrlPr>
                      </m:sSubPr>
                      <m:e>
                        <m:r>
                          <a:rPr lang="en-US" i="1" dirty="0">
                            <a:latin typeface="Cambria Math" panose="02040503050406030204" pitchFamily="18" charset="0"/>
                          </a:rPr>
                          <m:t>𝑤</m:t>
                        </m:r>
                      </m:e>
                      <m:sub>
                        <m:r>
                          <a:rPr lang="en-US" i="1" dirty="0">
                            <a:latin typeface="Cambria Math" panose="02040503050406030204" pitchFamily="18" charset="0"/>
                          </a:rPr>
                          <m:t>2</m:t>
                        </m:r>
                      </m:sub>
                    </m:sSub>
                    <m:r>
                      <a:rPr lang="en-US" i="1" dirty="0">
                        <a:latin typeface="Cambria Math" panose="02040503050406030204" pitchFamily="18" charset="0"/>
                      </a:rPr>
                      <m:t>…., </m:t>
                    </m:r>
                    <m:sSub>
                      <m:sSubPr>
                        <m:ctrlPr>
                          <a:rPr lang="en-US" i="1" dirty="0">
                            <a:latin typeface="Cambria Math" panose="02040503050406030204" pitchFamily="18" charset="0"/>
                          </a:rPr>
                        </m:ctrlPr>
                      </m:sSubPr>
                      <m:e>
                        <m:r>
                          <a:rPr lang="en-US" i="1" dirty="0">
                            <a:latin typeface="Cambria Math" panose="02040503050406030204" pitchFamily="18" charset="0"/>
                          </a:rPr>
                          <m:t>𝑤</m:t>
                        </m:r>
                      </m:e>
                      <m:sub>
                        <m:r>
                          <a:rPr lang="en-US" i="1" dirty="0">
                            <a:latin typeface="Cambria Math" panose="02040503050406030204" pitchFamily="18" charset="0"/>
                          </a:rPr>
                          <m:t>𝑛</m:t>
                        </m:r>
                      </m:sub>
                    </m:sSub>
                    <m:r>
                      <a:rPr lang="en-US" i="1" dirty="0">
                        <a:latin typeface="Cambria Math" panose="02040503050406030204" pitchFamily="18" charset="0"/>
                      </a:rPr>
                      <m:t>) </m:t>
                    </m:r>
                  </m:oMath>
                </a14:m>
                <a:r>
                  <a:rPr lang="en-US" dirty="0"/>
                  <a:t>.</a:t>
                </a:r>
              </a:p>
              <a:p>
                <a:pPr lvl="1"/>
                <a:r>
                  <a:rPr lang="en-US" b="1" dirty="0"/>
                  <a:t>Bias: </a:t>
                </a:r>
                <a:r>
                  <a:rPr lang="en-US" dirty="0"/>
                  <a:t>A bias neuron allows a classifier to shift the decision boundary left or right. In algebraic terms, the bias neuron allows a classifier to translate its decision boundary. It aims to "move every point a constant distance in a specified direction." Bias helps to train the model faster and with better quality.</a:t>
                </a:r>
              </a:p>
              <a:p>
                <a:pPr lvl="1"/>
                <a:r>
                  <a:rPr lang="en-US" b="1" dirty="0"/>
                  <a:t>Weighted summation: </a:t>
                </a:r>
                <a:r>
                  <a:rPr lang="en-US" dirty="0"/>
                  <a:t>Weighted summation is the sum of the values that we get after the multiplication of each weight </a:t>
                </a: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𝑤</m:t>
                        </m:r>
                      </m:e>
                      <m:sub>
                        <m:r>
                          <a:rPr lang="en-US" b="0" i="1" dirty="0" smtClean="0">
                            <a:latin typeface="Cambria Math" panose="02040503050406030204" pitchFamily="18" charset="0"/>
                          </a:rPr>
                          <m:t>𝑛</m:t>
                        </m:r>
                      </m:sub>
                    </m:sSub>
                  </m:oMath>
                </a14:m>
                <a:r>
                  <a:rPr lang="en-US" dirty="0" smtClean="0"/>
                  <a:t> associated </a:t>
                </a:r>
                <a:r>
                  <a:rPr lang="en-US" dirty="0"/>
                  <a:t>with the each feature value </a:t>
                </a:r>
                <a14:m>
                  <m:oMath xmlns:m="http://schemas.openxmlformats.org/officeDocument/2006/math">
                    <m:sSub>
                      <m:sSubPr>
                        <m:ctrlPr>
                          <a:rPr lang="en-US" i="1" dirty="0">
                            <a:latin typeface="Cambria Math" panose="02040503050406030204" pitchFamily="18" charset="0"/>
                          </a:rPr>
                        </m:ctrlPr>
                      </m:sSubPr>
                      <m:e>
                        <m:r>
                          <a:rPr lang="en-US" b="0" i="1" dirty="0" smtClean="0">
                            <a:latin typeface="Cambria Math" panose="02040503050406030204" pitchFamily="18" charset="0"/>
                          </a:rPr>
                          <m:t>𝑥</m:t>
                        </m:r>
                      </m:e>
                      <m:sub>
                        <m:r>
                          <a:rPr lang="en-US" b="0" i="1" dirty="0" smtClean="0">
                            <a:latin typeface="Cambria Math" panose="02040503050406030204" pitchFamily="18" charset="0"/>
                          </a:rPr>
                          <m:t>𝑛</m:t>
                        </m:r>
                      </m:sub>
                    </m:sSub>
                  </m:oMath>
                </a14:m>
                <a:r>
                  <a:rPr lang="en-US" dirty="0" smtClean="0"/>
                  <a:t>. </a:t>
                </a:r>
              </a:p>
              <a:p>
                <a:pPr lvl="1"/>
                <a:r>
                  <a:rPr lang="en-US" b="1" dirty="0" smtClean="0"/>
                  <a:t>Step/activation </a:t>
                </a:r>
                <a:r>
                  <a:rPr lang="en-US" b="1" dirty="0"/>
                  <a:t>function: </a:t>
                </a:r>
                <a:r>
                  <a:rPr lang="en-US" dirty="0"/>
                  <a:t>The role of activation functions is to make neural networks nonlinear. For linear classification, for example, it becomes necessary to make the perceptron as linear as possible.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716" t="-1418" r="-562"/>
                </a:stretch>
              </a:blipFill>
            </p:spPr>
            <p:txBody>
              <a:bodyPr/>
              <a:lstStyle/>
              <a:p>
                <a:r>
                  <a:rPr lang="en-US">
                    <a:noFill/>
                  </a:rPr>
                  <a:t> </a:t>
                </a:r>
              </a:p>
            </p:txBody>
          </p:sp>
        </mc:Fallback>
      </mc:AlternateContent>
    </p:spTree>
    <p:extLst>
      <p:ext uri="{BB962C8B-B14F-4D97-AF65-F5344CB8AC3E}">
        <p14:creationId xmlns:p14="http://schemas.microsoft.com/office/powerpoint/2010/main" val="3562063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Perceptron Learning Algorithm</a:t>
            </a:r>
          </a:p>
        </p:txBody>
      </p:sp>
      <p:sp>
        <p:nvSpPr>
          <p:cNvPr id="3" name="Content Placeholder 2"/>
          <p:cNvSpPr>
            <a:spLocks noGrp="1"/>
          </p:cNvSpPr>
          <p:nvPr>
            <p:ph idx="1"/>
          </p:nvPr>
        </p:nvSpPr>
        <p:spPr/>
        <p:txBody>
          <a:bodyPr/>
          <a:lstStyle/>
          <a:p>
            <a:pPr marL="457200" indent="-457200">
              <a:buFont typeface="+mj-lt"/>
              <a:buAutoNum type="arabicPeriod"/>
            </a:pPr>
            <a:r>
              <a:rPr lang="en-US" dirty="0">
                <a:solidFill>
                  <a:srgbClr val="CC3399"/>
                </a:solidFill>
              </a:rPr>
              <a:t>Features</a:t>
            </a:r>
            <a:r>
              <a:rPr lang="en-US" dirty="0"/>
              <a:t> of the model we want to train should be passed as input to the </a:t>
            </a:r>
            <a:r>
              <a:rPr lang="en-US" dirty="0" smtClean="0"/>
              <a:t>perceptron </a:t>
            </a:r>
            <a:r>
              <a:rPr lang="en-US" dirty="0"/>
              <a:t>in the first layer.</a:t>
            </a:r>
          </a:p>
          <a:p>
            <a:pPr marL="457200" indent="-457200">
              <a:buFont typeface="+mj-lt"/>
              <a:buAutoNum type="arabicPeriod"/>
            </a:pPr>
            <a:r>
              <a:rPr lang="en-US" dirty="0"/>
              <a:t>These inputs will be multiplied by </a:t>
            </a:r>
            <a:r>
              <a:rPr lang="en-US" dirty="0">
                <a:solidFill>
                  <a:srgbClr val="CC3399"/>
                </a:solidFill>
              </a:rPr>
              <a:t>the weights </a:t>
            </a:r>
            <a:r>
              <a:rPr lang="en-US" dirty="0"/>
              <a:t>or weight coefficients and the production values from all </a:t>
            </a:r>
            <a:r>
              <a:rPr lang="en-US" dirty="0" smtClean="0"/>
              <a:t>perceptron </a:t>
            </a:r>
            <a:r>
              <a:rPr lang="en-US" dirty="0"/>
              <a:t>will be added.</a:t>
            </a:r>
          </a:p>
          <a:p>
            <a:pPr marL="457200" indent="-457200">
              <a:buFont typeface="+mj-lt"/>
              <a:buAutoNum type="arabicPeriod"/>
            </a:pPr>
            <a:r>
              <a:rPr lang="en-US" dirty="0"/>
              <a:t>Adds </a:t>
            </a:r>
            <a:r>
              <a:rPr lang="en-US" dirty="0">
                <a:solidFill>
                  <a:srgbClr val="CC3399"/>
                </a:solidFill>
              </a:rPr>
              <a:t>the Bias value</a:t>
            </a:r>
            <a:r>
              <a:rPr lang="en-US" dirty="0"/>
              <a:t>, to move the output function away from the origin.</a:t>
            </a:r>
          </a:p>
          <a:p>
            <a:pPr marL="457200" indent="-457200">
              <a:buFont typeface="+mj-lt"/>
              <a:buAutoNum type="arabicPeriod"/>
            </a:pPr>
            <a:r>
              <a:rPr lang="en-US" dirty="0"/>
              <a:t>This computed value will be fed to </a:t>
            </a:r>
            <a:r>
              <a:rPr lang="en-US" dirty="0">
                <a:solidFill>
                  <a:srgbClr val="CC3399"/>
                </a:solidFill>
              </a:rPr>
              <a:t>the activation function </a:t>
            </a:r>
            <a:r>
              <a:rPr lang="en-US" dirty="0"/>
              <a:t>(chosen based on the requirement, if a simple perceptron system activation function is step function).</a:t>
            </a:r>
          </a:p>
          <a:p>
            <a:pPr marL="457200" indent="-457200">
              <a:buFont typeface="+mj-lt"/>
              <a:buAutoNum type="arabicPeriod"/>
            </a:pPr>
            <a:r>
              <a:rPr lang="en-US" dirty="0"/>
              <a:t>The </a:t>
            </a:r>
            <a:r>
              <a:rPr lang="en-US" dirty="0">
                <a:solidFill>
                  <a:srgbClr val="CC3399"/>
                </a:solidFill>
              </a:rPr>
              <a:t>result value </a:t>
            </a:r>
            <a:r>
              <a:rPr lang="en-US" dirty="0"/>
              <a:t>from the activation function is the output value.</a:t>
            </a:r>
          </a:p>
        </p:txBody>
      </p:sp>
      <p:pic>
        <p:nvPicPr>
          <p:cNvPr id="4" name="Content Placeholder 3"/>
          <p:cNvPicPr>
            <a:picLocks noChangeAspect="1"/>
          </p:cNvPicPr>
          <p:nvPr/>
        </p:nvPicPr>
        <p:blipFill>
          <a:blip r:embed="rId2"/>
          <a:stretch>
            <a:fillRect/>
          </a:stretch>
        </p:blipFill>
        <p:spPr>
          <a:xfrm>
            <a:off x="4287982" y="4158108"/>
            <a:ext cx="3616037" cy="2269124"/>
          </a:xfrm>
          <a:prstGeom prst="rect">
            <a:avLst/>
          </a:prstGeom>
        </p:spPr>
      </p:pic>
      <p:sp>
        <p:nvSpPr>
          <p:cNvPr id="5" name="TextBox 4"/>
          <p:cNvSpPr txBox="1"/>
          <p:nvPr/>
        </p:nvSpPr>
        <p:spPr>
          <a:xfrm>
            <a:off x="5663048" y="6135841"/>
            <a:ext cx="1330035" cy="307777"/>
          </a:xfrm>
          <a:prstGeom prst="rect">
            <a:avLst/>
          </a:prstGeom>
          <a:noFill/>
        </p:spPr>
        <p:txBody>
          <a:bodyPr wrap="square" rtlCol="0">
            <a:spAutoFit/>
          </a:bodyPr>
          <a:lstStyle/>
          <a:p>
            <a:r>
              <a:rPr lang="en-US" sz="1400" dirty="0" smtClean="0"/>
              <a:t>Image source : </a:t>
            </a:r>
            <a:endParaRPr lang="en-US" sz="1400" dirty="0"/>
          </a:p>
        </p:txBody>
      </p:sp>
    </p:spTree>
    <p:extLst>
      <p:ext uri="{BB962C8B-B14F-4D97-AF65-F5344CB8AC3E}">
        <p14:creationId xmlns:p14="http://schemas.microsoft.com/office/powerpoint/2010/main" val="989453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5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Perceptron Learning Algorithm</a:t>
            </a:r>
          </a:p>
        </p:txBody>
      </p:sp>
      <p:sp>
        <p:nvSpPr>
          <p:cNvPr id="3" name="Content Placeholder 2"/>
          <p:cNvSpPr>
            <a:spLocks noGrp="1"/>
          </p:cNvSpPr>
          <p:nvPr>
            <p:ph idx="1"/>
          </p:nvPr>
        </p:nvSpPr>
        <p:spPr/>
        <p:txBody>
          <a:bodyPr/>
          <a:lstStyle/>
          <a:p>
            <a:r>
              <a:rPr lang="en-US" dirty="0"/>
              <a:t>The Perceptron algorithm is a two-class (binary) classification machine learning algorithm.</a:t>
            </a:r>
          </a:p>
          <a:p>
            <a:r>
              <a:rPr lang="en-US" dirty="0" smtClean="0"/>
              <a:t>It consists </a:t>
            </a:r>
            <a:r>
              <a:rPr lang="en-US" dirty="0"/>
              <a:t>of a single node or neuron that takes a row of data as input and predicts a class label. This is achieved by calculating the weighted sum of the inputs and a bias (set to 1). The weighted sum of the input of the model is called the activation.</a:t>
            </a:r>
          </a:p>
          <a:p>
            <a:endParaRPr lang="en-US" dirty="0" smtClean="0"/>
          </a:p>
          <a:p>
            <a:endParaRPr lang="en-US" dirty="0"/>
          </a:p>
          <a:p>
            <a:endParaRPr lang="en-US" dirty="0" smtClean="0"/>
          </a:p>
          <a:p>
            <a:r>
              <a:rPr lang="en-US" dirty="0" smtClean="0"/>
              <a:t>The </a:t>
            </a:r>
            <a:r>
              <a:rPr lang="en-US" dirty="0"/>
              <a:t>Perceptron is a linear classification algorithm. This means that it learns a decision boundary that separates two classes using a line (called a </a:t>
            </a:r>
            <a:r>
              <a:rPr lang="en-US" dirty="0" err="1"/>
              <a:t>hyperplane</a:t>
            </a:r>
            <a:r>
              <a:rPr lang="en-US" dirty="0"/>
              <a:t>) in the feature space. </a:t>
            </a:r>
            <a:endParaRPr lang="en-US" dirty="0" smtClean="0"/>
          </a:p>
          <a:p>
            <a:r>
              <a:rPr lang="en-US" dirty="0" smtClean="0"/>
              <a:t>As </a:t>
            </a:r>
            <a:r>
              <a:rPr lang="en-US" dirty="0"/>
              <a:t>such, it is appropriate for those problems where the classes can be separated well by a line or linear model, referred to as linearly separable.</a:t>
            </a:r>
          </a:p>
          <a:p>
            <a:r>
              <a:rPr lang="en-US" dirty="0" smtClean="0"/>
              <a:t>The </a:t>
            </a:r>
            <a:r>
              <a:rPr lang="en-US" dirty="0"/>
              <a:t>coefficients of the model are referred to as input weights and are trained using the stochastic gradient descent optimization algorithm.</a:t>
            </a:r>
          </a:p>
        </p:txBody>
      </p:sp>
      <p:sp>
        <p:nvSpPr>
          <p:cNvPr id="4" name="Rectangle 3"/>
          <p:cNvSpPr/>
          <p:nvPr/>
        </p:nvSpPr>
        <p:spPr>
          <a:xfrm>
            <a:off x="3709555" y="2452255"/>
            <a:ext cx="4333009" cy="1122218"/>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CC3399"/>
                </a:solidFill>
              </a:rPr>
              <a:t>Activation = Weights * Inputs + Bias</a:t>
            </a:r>
          </a:p>
          <a:p>
            <a:pPr algn="ctr"/>
            <a:r>
              <a:rPr lang="en-US" sz="2000" dirty="0">
                <a:solidFill>
                  <a:srgbClr val="CC3399"/>
                </a:solidFill>
              </a:rPr>
              <a:t>Predict 1: If Activation &gt; 0.0</a:t>
            </a:r>
          </a:p>
          <a:p>
            <a:pPr algn="ctr"/>
            <a:r>
              <a:rPr lang="en-US" sz="2000" dirty="0">
                <a:solidFill>
                  <a:srgbClr val="CC3399"/>
                </a:solidFill>
              </a:rPr>
              <a:t>Predict 0: If Activation &lt;= 0.0</a:t>
            </a:r>
          </a:p>
        </p:txBody>
      </p:sp>
    </p:spTree>
    <p:extLst>
      <p:ext uri="{BB962C8B-B14F-4D97-AF65-F5344CB8AC3E}">
        <p14:creationId xmlns:p14="http://schemas.microsoft.com/office/powerpoint/2010/main" val="2035665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10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Learning </a:t>
            </a:r>
            <a:endParaRPr lang="en-US" dirty="0"/>
          </a:p>
        </p:txBody>
      </p:sp>
      <p:sp>
        <p:nvSpPr>
          <p:cNvPr id="3" name="Content Placeholder 2"/>
          <p:cNvSpPr>
            <a:spLocks noGrp="1"/>
          </p:cNvSpPr>
          <p:nvPr>
            <p:ph idx="1"/>
          </p:nvPr>
        </p:nvSpPr>
        <p:spPr/>
        <p:txBody>
          <a:bodyPr/>
          <a:lstStyle/>
          <a:p>
            <a:r>
              <a:rPr lang="en-IN" dirty="0">
                <a:solidFill>
                  <a:srgbClr val="CC3399"/>
                </a:solidFill>
              </a:rPr>
              <a:t>Supervised </a:t>
            </a:r>
            <a:r>
              <a:rPr lang="en-IN" dirty="0" smtClean="0">
                <a:solidFill>
                  <a:srgbClr val="CC3399"/>
                </a:solidFill>
              </a:rPr>
              <a:t>Learning: </a:t>
            </a:r>
          </a:p>
          <a:p>
            <a:pPr lvl="1"/>
            <a:r>
              <a:rPr lang="en-US" dirty="0" smtClean="0"/>
              <a:t>As </a:t>
            </a:r>
            <a:r>
              <a:rPr lang="en-US" dirty="0"/>
              <a:t>the name suggests, supervised learning takes place under the supervision of a teacher. </a:t>
            </a:r>
            <a:endParaRPr lang="en-US" dirty="0" smtClean="0"/>
          </a:p>
          <a:p>
            <a:pPr lvl="1"/>
            <a:r>
              <a:rPr lang="en-US" dirty="0" smtClean="0"/>
              <a:t>This </a:t>
            </a:r>
            <a:r>
              <a:rPr lang="en-US" dirty="0"/>
              <a:t>learning process is dependent. During the training of ANN under supervised learning, the input vector is presented to the network, which will produce an output vector. </a:t>
            </a:r>
            <a:endParaRPr lang="en-US" dirty="0" smtClean="0"/>
          </a:p>
          <a:p>
            <a:pPr lvl="1"/>
            <a:r>
              <a:rPr lang="en-US" dirty="0" smtClean="0"/>
              <a:t>This </a:t>
            </a:r>
            <a:r>
              <a:rPr lang="en-US" dirty="0"/>
              <a:t>output vector is compared with the desired/target output vector. </a:t>
            </a:r>
            <a:endParaRPr lang="en-US" dirty="0" smtClean="0"/>
          </a:p>
          <a:p>
            <a:pPr lvl="1"/>
            <a:r>
              <a:rPr lang="en-US" dirty="0" smtClean="0"/>
              <a:t>An </a:t>
            </a:r>
            <a:r>
              <a:rPr lang="en-US" dirty="0"/>
              <a:t>error signal is generated if there is a difference between the actual output and the desired/target output vector. </a:t>
            </a:r>
            <a:endParaRPr lang="en-US" dirty="0" smtClean="0"/>
          </a:p>
          <a:p>
            <a:pPr lvl="1"/>
            <a:r>
              <a:rPr lang="en-US" dirty="0" smtClean="0"/>
              <a:t>On </a:t>
            </a:r>
            <a:r>
              <a:rPr lang="en-US" dirty="0"/>
              <a:t>the basis of this error signal, the weights would be adjusted until the actual output is matched with the desired output</a:t>
            </a:r>
            <a:r>
              <a:rPr lang="en-US" dirty="0" smtClean="0"/>
              <a:t>.</a:t>
            </a:r>
          </a:p>
          <a:p>
            <a:endParaRPr lang="en-US" dirty="0"/>
          </a:p>
        </p:txBody>
      </p:sp>
      <p:pic>
        <p:nvPicPr>
          <p:cNvPr id="4" name="Content Placeholder 4"/>
          <p:cNvPicPr>
            <a:picLocks noChangeAspect="1"/>
          </p:cNvPicPr>
          <p:nvPr/>
        </p:nvPicPr>
        <p:blipFill rotWithShape="1">
          <a:blip r:embed="rId2"/>
          <a:srcRect l="3922" t="36114" r="4071" b="7096"/>
          <a:stretch/>
        </p:blipFill>
        <p:spPr>
          <a:xfrm>
            <a:off x="2859465" y="3813463"/>
            <a:ext cx="6473071" cy="2286000"/>
          </a:xfrm>
          <a:prstGeom prst="rect">
            <a:avLst/>
          </a:prstGeom>
        </p:spPr>
      </p:pic>
      <p:sp>
        <p:nvSpPr>
          <p:cNvPr id="5" name="TextBox 4"/>
          <p:cNvSpPr txBox="1"/>
          <p:nvPr/>
        </p:nvSpPr>
        <p:spPr>
          <a:xfrm>
            <a:off x="3460173" y="6284336"/>
            <a:ext cx="5465620" cy="276999"/>
          </a:xfrm>
          <a:prstGeom prst="rect">
            <a:avLst/>
          </a:prstGeom>
          <a:noFill/>
        </p:spPr>
        <p:txBody>
          <a:bodyPr wrap="square" rtlCol="0">
            <a:spAutoFit/>
          </a:bodyPr>
          <a:lstStyle/>
          <a:p>
            <a:r>
              <a:rPr lang="en-US" sz="1200" dirty="0"/>
              <a:t>Image source : https://</a:t>
            </a:r>
            <a:r>
              <a:rPr lang="en-US" sz="1200" dirty="0" smtClean="0"/>
              <a:t>aditi22prerna.medium.com/supervised-learning-a24caf362e79</a:t>
            </a:r>
            <a:endParaRPr lang="en-US" sz="1200" dirty="0"/>
          </a:p>
        </p:txBody>
      </p:sp>
    </p:spTree>
    <p:extLst>
      <p:ext uri="{BB962C8B-B14F-4D97-AF65-F5344CB8AC3E}">
        <p14:creationId xmlns:p14="http://schemas.microsoft.com/office/powerpoint/2010/main" val="53161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up)">
                                      <p:cBhvr>
                                        <p:cTn id="16" dur="1000"/>
                                        <p:tgtEl>
                                          <p:spTgt spid="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5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500"/>
                                        <p:tgtEl>
                                          <p:spTgt spid="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fade">
                                      <p:cBhvr>
                                        <p:cTn id="3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Learning </a:t>
            </a:r>
          </a:p>
        </p:txBody>
      </p:sp>
      <p:sp>
        <p:nvSpPr>
          <p:cNvPr id="3" name="Content Placeholder 2"/>
          <p:cNvSpPr>
            <a:spLocks noGrp="1"/>
          </p:cNvSpPr>
          <p:nvPr>
            <p:ph idx="1"/>
          </p:nvPr>
        </p:nvSpPr>
        <p:spPr/>
        <p:txBody>
          <a:bodyPr/>
          <a:lstStyle/>
          <a:p>
            <a:r>
              <a:rPr lang="en-US" dirty="0">
                <a:solidFill>
                  <a:srgbClr val="CC3399"/>
                </a:solidFill>
              </a:rPr>
              <a:t>Unsupervised Learning: </a:t>
            </a:r>
            <a:endParaRPr lang="en-US" dirty="0" smtClean="0">
              <a:solidFill>
                <a:srgbClr val="CC3399"/>
              </a:solidFill>
            </a:endParaRPr>
          </a:p>
          <a:p>
            <a:pPr lvl="1"/>
            <a:r>
              <a:rPr lang="en-US" dirty="0" smtClean="0"/>
              <a:t>In </a:t>
            </a:r>
            <a:r>
              <a:rPr lang="en-US" dirty="0"/>
              <a:t>unsupervised or self-organized learning there is no external teacher to oversee the learning process. </a:t>
            </a:r>
            <a:endParaRPr lang="en-US" dirty="0" smtClean="0"/>
          </a:p>
          <a:p>
            <a:pPr lvl="1"/>
            <a:r>
              <a:rPr lang="en-US" dirty="0" smtClean="0"/>
              <a:t>In </a:t>
            </a:r>
            <a:r>
              <a:rPr lang="en-US" dirty="0"/>
              <a:t>other words, there are no specific samples of the function to be learned by the network. </a:t>
            </a:r>
            <a:endParaRPr lang="en-US" dirty="0" smtClean="0"/>
          </a:p>
          <a:p>
            <a:pPr lvl="1"/>
            <a:r>
              <a:rPr lang="en-US" dirty="0" smtClean="0"/>
              <a:t>Rather</a:t>
            </a:r>
            <a:r>
              <a:rPr lang="en-US" dirty="0"/>
              <a:t>, provision is made for a task-independent measure of the quality of representation that the network is required to learn and the free parameters of the network are optimized with respect to that measure. </a:t>
            </a:r>
            <a:endParaRPr lang="en-US" dirty="0" smtClean="0"/>
          </a:p>
          <a:p>
            <a:pPr lvl="1"/>
            <a:r>
              <a:rPr lang="en-US" dirty="0" smtClean="0"/>
              <a:t>Once </a:t>
            </a:r>
            <a:r>
              <a:rPr lang="en-US" dirty="0"/>
              <a:t>the network has become tuned to the statistical regularities of the input data, it develops the ability to form internal representations for encoding features of the input and thereby creates new classes automatically.</a:t>
            </a:r>
          </a:p>
          <a:p>
            <a:endParaRPr lang="en-US" dirty="0"/>
          </a:p>
        </p:txBody>
      </p:sp>
      <p:pic>
        <p:nvPicPr>
          <p:cNvPr id="4" name="Picture 3"/>
          <p:cNvPicPr>
            <a:picLocks noChangeAspect="1"/>
          </p:cNvPicPr>
          <p:nvPr/>
        </p:nvPicPr>
        <p:blipFill>
          <a:blip r:embed="rId2"/>
          <a:stretch>
            <a:fillRect/>
          </a:stretch>
        </p:blipFill>
        <p:spPr>
          <a:xfrm>
            <a:off x="2872968" y="3811681"/>
            <a:ext cx="6446064" cy="2286000"/>
          </a:xfrm>
          <a:prstGeom prst="rect">
            <a:avLst/>
          </a:prstGeom>
        </p:spPr>
      </p:pic>
      <p:sp>
        <p:nvSpPr>
          <p:cNvPr id="5" name="TextBox 4"/>
          <p:cNvSpPr txBox="1"/>
          <p:nvPr/>
        </p:nvSpPr>
        <p:spPr>
          <a:xfrm>
            <a:off x="3460173" y="6284336"/>
            <a:ext cx="5465620" cy="276999"/>
          </a:xfrm>
          <a:prstGeom prst="rect">
            <a:avLst/>
          </a:prstGeom>
          <a:noFill/>
        </p:spPr>
        <p:txBody>
          <a:bodyPr wrap="square" rtlCol="0">
            <a:spAutoFit/>
          </a:bodyPr>
          <a:lstStyle/>
          <a:p>
            <a:r>
              <a:rPr lang="en-US" sz="1200" dirty="0"/>
              <a:t>Image source : https://</a:t>
            </a:r>
            <a:r>
              <a:rPr lang="en-US" sz="1200" dirty="0" smtClean="0"/>
              <a:t>aditi22prerna.medium.com/unsupervised-learning-a24caf362e79</a:t>
            </a:r>
            <a:endParaRPr lang="en-US" sz="1200" dirty="0"/>
          </a:p>
        </p:txBody>
      </p:sp>
    </p:spTree>
    <p:extLst>
      <p:ext uri="{BB962C8B-B14F-4D97-AF65-F5344CB8AC3E}">
        <p14:creationId xmlns:p14="http://schemas.microsoft.com/office/powerpoint/2010/main" val="1876863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up)">
                                      <p:cBhvr>
                                        <p:cTn id="16" dur="1000"/>
                                        <p:tgtEl>
                                          <p:spTgt spid="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5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Learning </a:t>
            </a:r>
          </a:p>
        </p:txBody>
      </p:sp>
      <p:sp>
        <p:nvSpPr>
          <p:cNvPr id="3" name="Content Placeholder 2"/>
          <p:cNvSpPr>
            <a:spLocks noGrp="1"/>
          </p:cNvSpPr>
          <p:nvPr>
            <p:ph idx="1"/>
          </p:nvPr>
        </p:nvSpPr>
        <p:spPr/>
        <p:txBody>
          <a:bodyPr/>
          <a:lstStyle/>
          <a:p>
            <a:r>
              <a:rPr lang="en-US" dirty="0" smtClean="0">
                <a:solidFill>
                  <a:srgbClr val="CC3399"/>
                </a:solidFill>
              </a:rPr>
              <a:t>Reinforcement Learning</a:t>
            </a:r>
            <a:r>
              <a:rPr lang="en-US" dirty="0">
                <a:solidFill>
                  <a:srgbClr val="CC3399"/>
                </a:solidFill>
              </a:rPr>
              <a:t>: </a:t>
            </a:r>
          </a:p>
          <a:p>
            <a:pPr lvl="1"/>
            <a:r>
              <a:rPr lang="en-US" dirty="0" smtClean="0"/>
              <a:t>Reinforcement </a:t>
            </a:r>
            <a:r>
              <a:rPr lang="en-US" dirty="0"/>
              <a:t>learning is a type of learning that is based on the interaction with environments. </a:t>
            </a:r>
            <a:r>
              <a:rPr lang="en-US" dirty="0" smtClean="0"/>
              <a:t>The algorithm learns </a:t>
            </a:r>
            <a:r>
              <a:rPr lang="en-US" dirty="0"/>
              <a:t>to react to an environment on their own. </a:t>
            </a:r>
          </a:p>
          <a:p>
            <a:pPr lvl="1"/>
            <a:r>
              <a:rPr lang="en-US" dirty="0" smtClean="0"/>
              <a:t>Reinforcement </a:t>
            </a:r>
            <a:r>
              <a:rPr lang="en-US" dirty="0"/>
              <a:t>learning is learning what to </a:t>
            </a:r>
            <a:r>
              <a:rPr lang="en-US" dirty="0" smtClean="0"/>
              <a:t>do and how </a:t>
            </a:r>
            <a:r>
              <a:rPr lang="en-US" dirty="0"/>
              <a:t>to map situations to </a:t>
            </a:r>
            <a:r>
              <a:rPr lang="en-US" dirty="0" smtClean="0"/>
              <a:t>actions, so </a:t>
            </a:r>
            <a:r>
              <a:rPr lang="en-US" dirty="0"/>
              <a:t>as to maximize a numerical reward signal. </a:t>
            </a:r>
            <a:endParaRPr lang="en-US" dirty="0" smtClean="0"/>
          </a:p>
          <a:p>
            <a:pPr lvl="1"/>
            <a:r>
              <a:rPr lang="en-US" dirty="0" smtClean="0"/>
              <a:t>The </a:t>
            </a:r>
            <a:r>
              <a:rPr lang="en-US" dirty="0"/>
              <a:t>learner is not told which actions to take, but instead must discover which actions yield the most reward by trying them.</a:t>
            </a:r>
          </a:p>
          <a:p>
            <a:pPr lvl="1"/>
            <a:r>
              <a:rPr lang="en-US" dirty="0" smtClean="0"/>
              <a:t>RL </a:t>
            </a:r>
            <a:r>
              <a:rPr lang="en-US" dirty="0"/>
              <a:t>models consist of algorithms that use the estimated errors as rewards or penalties. If the error is big, then the penalty is high and the reward low. If the error is small, then the penalty is low and the reward high. </a:t>
            </a:r>
            <a:endParaRPr lang="en-US" dirty="0" smtClean="0"/>
          </a:p>
          <a:p>
            <a:pPr lvl="1"/>
            <a:r>
              <a:rPr lang="en-US" dirty="0" smtClean="0"/>
              <a:t>The </a:t>
            </a:r>
            <a:r>
              <a:rPr lang="en-US" dirty="0"/>
              <a:t>way reinforcement learning solves problems is by allowing a piece of software called an “agent” to explore, interact with, and learn from the environment.</a:t>
            </a:r>
          </a:p>
        </p:txBody>
      </p:sp>
      <p:pic>
        <p:nvPicPr>
          <p:cNvPr id="4" name="Content Placeholder 9"/>
          <p:cNvPicPr>
            <a:picLocks noChangeAspect="1"/>
          </p:cNvPicPr>
          <p:nvPr/>
        </p:nvPicPr>
        <p:blipFill rotWithShape="1">
          <a:blip r:embed="rId2"/>
          <a:srcRect l="-831" t="26184" r="-458" b="5054"/>
          <a:stretch/>
        </p:blipFill>
        <p:spPr>
          <a:xfrm>
            <a:off x="3352494" y="4421547"/>
            <a:ext cx="4925899" cy="2011680"/>
          </a:xfrm>
          <a:prstGeom prst="rect">
            <a:avLst/>
          </a:prstGeom>
        </p:spPr>
      </p:pic>
      <p:sp>
        <p:nvSpPr>
          <p:cNvPr id="5" name="Rectangle 4"/>
          <p:cNvSpPr/>
          <p:nvPr/>
        </p:nvSpPr>
        <p:spPr>
          <a:xfrm>
            <a:off x="6096000" y="6361285"/>
            <a:ext cx="3714478" cy="246221"/>
          </a:xfrm>
          <a:prstGeom prst="rect">
            <a:avLst/>
          </a:prstGeom>
        </p:spPr>
        <p:txBody>
          <a:bodyPr wrap="none">
            <a:spAutoFit/>
          </a:bodyPr>
          <a:lstStyle/>
          <a:p>
            <a:r>
              <a:rPr lang="en-US" sz="1000" dirty="0" smtClean="0"/>
              <a:t>Image source: https</a:t>
            </a:r>
            <a:r>
              <a:rPr lang="en-US" sz="1000" dirty="0"/>
              <a:t>://www.inwinstack.com/blog-en/blog_ai-en/6262/</a:t>
            </a:r>
          </a:p>
        </p:txBody>
      </p:sp>
    </p:spTree>
    <p:extLst>
      <p:ext uri="{BB962C8B-B14F-4D97-AF65-F5344CB8AC3E}">
        <p14:creationId xmlns:p14="http://schemas.microsoft.com/office/powerpoint/2010/main" val="1336996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up)">
                                      <p:cBhvr>
                                        <p:cTn id="16" dur="1000"/>
                                        <p:tgtEl>
                                          <p:spTgt spid="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5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500"/>
                                        <p:tgtEl>
                                          <p:spTgt spid="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fade">
                                      <p:cBhvr>
                                        <p:cTn id="3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Recurrent </a:t>
            </a:r>
            <a:r>
              <a:rPr lang="en-US" dirty="0" smtClean="0"/>
              <a:t>Neural Networks</a:t>
            </a:r>
            <a:endParaRPr lang="en-US" dirty="0"/>
          </a:p>
        </p:txBody>
      </p:sp>
      <p:sp>
        <p:nvSpPr>
          <p:cNvPr id="3" name="Content Placeholder 2"/>
          <p:cNvSpPr>
            <a:spLocks noGrp="1"/>
          </p:cNvSpPr>
          <p:nvPr>
            <p:ph idx="1"/>
          </p:nvPr>
        </p:nvSpPr>
        <p:spPr/>
        <p:txBody>
          <a:bodyPr/>
          <a:lstStyle/>
          <a:p>
            <a:r>
              <a:rPr lang="en-US" dirty="0"/>
              <a:t>Recurrent neural networks (RNN) are a class of neural networks that are helpful in </a:t>
            </a:r>
            <a:r>
              <a:rPr lang="en-US" dirty="0">
                <a:solidFill>
                  <a:srgbClr val="CC3399"/>
                </a:solidFill>
              </a:rPr>
              <a:t>modeling sequence data</a:t>
            </a:r>
            <a:r>
              <a:rPr lang="en-US" dirty="0"/>
              <a:t>. Derived from </a:t>
            </a:r>
            <a:r>
              <a:rPr lang="en-US" dirty="0" smtClean="0"/>
              <a:t>feed forward </a:t>
            </a:r>
            <a:r>
              <a:rPr lang="en-US" dirty="0"/>
              <a:t>networks, RNNs exhibit similar behavior to how human brains function. </a:t>
            </a:r>
          </a:p>
          <a:p>
            <a:r>
              <a:rPr lang="en-US" dirty="0" smtClean="0"/>
              <a:t>RNNs </a:t>
            </a:r>
            <a:r>
              <a:rPr lang="en-US" dirty="0"/>
              <a:t>are a </a:t>
            </a:r>
            <a:r>
              <a:rPr lang="en-US" dirty="0">
                <a:solidFill>
                  <a:srgbClr val="CC3399"/>
                </a:solidFill>
              </a:rPr>
              <a:t>powerful and robust </a:t>
            </a:r>
            <a:r>
              <a:rPr lang="en-US" dirty="0"/>
              <a:t>type of neural network, and belong to the most promising algorithms in use because it is the only one with an internal memory.</a:t>
            </a:r>
          </a:p>
          <a:p>
            <a:r>
              <a:rPr lang="en-US" dirty="0" smtClean="0"/>
              <a:t>An </a:t>
            </a:r>
            <a:r>
              <a:rPr lang="en-US" dirty="0"/>
              <a:t>increase in computational power along with </a:t>
            </a:r>
            <a:r>
              <a:rPr lang="en-US" dirty="0" smtClean="0"/>
              <a:t>the </a:t>
            </a:r>
            <a:r>
              <a:rPr lang="en-US" dirty="0"/>
              <a:t>massive amounts of data that we now have to work with, and the invention of </a:t>
            </a:r>
            <a:r>
              <a:rPr lang="en-US" dirty="0">
                <a:solidFill>
                  <a:srgbClr val="CC3399"/>
                </a:solidFill>
              </a:rPr>
              <a:t>long short-term memory (LSTM)</a:t>
            </a:r>
            <a:r>
              <a:rPr lang="en-US" dirty="0"/>
              <a:t> in the 1990s, has really brought RNNs to the foreground</a:t>
            </a:r>
            <a:r>
              <a:rPr lang="en-US" dirty="0" smtClean="0"/>
              <a:t>.</a:t>
            </a:r>
          </a:p>
          <a:p>
            <a:r>
              <a:rPr lang="en-US" dirty="0"/>
              <a:t>Because of their </a:t>
            </a:r>
            <a:r>
              <a:rPr lang="en-US" dirty="0">
                <a:solidFill>
                  <a:srgbClr val="CC3399"/>
                </a:solidFill>
              </a:rPr>
              <a:t>internal memory</a:t>
            </a:r>
            <a:r>
              <a:rPr lang="en-US" dirty="0"/>
              <a:t>, </a:t>
            </a:r>
            <a:r>
              <a:rPr lang="en-US" dirty="0" smtClean="0"/>
              <a:t>RNN </a:t>
            </a:r>
            <a:r>
              <a:rPr lang="en-US" dirty="0"/>
              <a:t>can remember important things about the input they received, which allows them to be very precise in predicting </a:t>
            </a:r>
            <a:r>
              <a:rPr lang="en-US" dirty="0" smtClean="0"/>
              <a:t>what is </a:t>
            </a:r>
            <a:r>
              <a:rPr lang="en-US" dirty="0"/>
              <a:t>coming next. </a:t>
            </a:r>
            <a:endParaRPr lang="en-US" dirty="0" smtClean="0"/>
          </a:p>
          <a:p>
            <a:r>
              <a:rPr lang="en-US" dirty="0" smtClean="0"/>
              <a:t>This </a:t>
            </a:r>
            <a:r>
              <a:rPr lang="en-US" dirty="0"/>
              <a:t>is why </a:t>
            </a:r>
            <a:r>
              <a:rPr lang="en-US" dirty="0" smtClean="0"/>
              <a:t>they are </a:t>
            </a:r>
            <a:r>
              <a:rPr lang="en-US" dirty="0"/>
              <a:t>the preferred algorithm for </a:t>
            </a:r>
            <a:r>
              <a:rPr lang="en-US" dirty="0">
                <a:solidFill>
                  <a:srgbClr val="CC3399"/>
                </a:solidFill>
              </a:rPr>
              <a:t>sequential data </a:t>
            </a:r>
            <a:r>
              <a:rPr lang="en-US" dirty="0"/>
              <a:t>like time series, speech, text, financial data, audio, video, weather and much more. </a:t>
            </a:r>
            <a:endParaRPr lang="en-US" dirty="0" smtClean="0"/>
          </a:p>
          <a:p>
            <a:r>
              <a:rPr lang="en-US" dirty="0" smtClean="0">
                <a:solidFill>
                  <a:srgbClr val="CC3399"/>
                </a:solidFill>
              </a:rPr>
              <a:t>Recurrent </a:t>
            </a:r>
            <a:r>
              <a:rPr lang="en-US" dirty="0">
                <a:solidFill>
                  <a:srgbClr val="CC3399"/>
                </a:solidFill>
              </a:rPr>
              <a:t>neural networks </a:t>
            </a:r>
            <a:r>
              <a:rPr lang="en-US" dirty="0"/>
              <a:t>can form a much deeper understanding of a sequence and its context compared to other algorithms.</a:t>
            </a:r>
          </a:p>
        </p:txBody>
      </p:sp>
    </p:spTree>
    <p:extLst>
      <p:ext uri="{BB962C8B-B14F-4D97-AF65-F5344CB8AC3E}">
        <p14:creationId xmlns:p14="http://schemas.microsoft.com/office/powerpoint/2010/main" val="3599804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Recurrent Neural </a:t>
            </a:r>
            <a:r>
              <a:rPr lang="en-US" dirty="0" smtClean="0"/>
              <a:t>Networks Work?</a:t>
            </a:r>
            <a:endParaRPr lang="en-US" dirty="0"/>
          </a:p>
        </p:txBody>
      </p:sp>
      <p:sp>
        <p:nvSpPr>
          <p:cNvPr id="3" name="Content Placeholder 2"/>
          <p:cNvSpPr>
            <a:spLocks noGrp="1"/>
          </p:cNvSpPr>
          <p:nvPr>
            <p:ph idx="1"/>
          </p:nvPr>
        </p:nvSpPr>
        <p:spPr/>
        <p:txBody>
          <a:bodyPr/>
          <a:lstStyle/>
          <a:p>
            <a:r>
              <a:rPr lang="en-US" b="1" dirty="0" smtClean="0"/>
              <a:t>Sequential </a:t>
            </a:r>
            <a:r>
              <a:rPr lang="en-US" b="1" dirty="0"/>
              <a:t>data </a:t>
            </a:r>
            <a:r>
              <a:rPr lang="en-US" dirty="0"/>
              <a:t>is basically just </a:t>
            </a:r>
            <a:r>
              <a:rPr lang="en-US" dirty="0">
                <a:solidFill>
                  <a:srgbClr val="CC3399"/>
                </a:solidFill>
              </a:rPr>
              <a:t>ordered data </a:t>
            </a:r>
            <a:r>
              <a:rPr lang="en-US" dirty="0"/>
              <a:t>in which related things follow each other. Examples are financial data or the DNA sequence. </a:t>
            </a:r>
            <a:endParaRPr lang="en-US" dirty="0" smtClean="0"/>
          </a:p>
          <a:p>
            <a:r>
              <a:rPr lang="en-US" dirty="0" smtClean="0"/>
              <a:t>The </a:t>
            </a:r>
            <a:r>
              <a:rPr lang="en-US" dirty="0"/>
              <a:t>most popular type of sequential data is perhaps </a:t>
            </a:r>
            <a:r>
              <a:rPr lang="en-US" dirty="0">
                <a:solidFill>
                  <a:srgbClr val="CC3399"/>
                </a:solidFill>
              </a:rPr>
              <a:t>time series data</a:t>
            </a:r>
            <a:r>
              <a:rPr lang="en-US" dirty="0"/>
              <a:t>, which is just a series of data points that are listed in time order</a:t>
            </a:r>
            <a:r>
              <a:rPr lang="en-US" dirty="0" smtClean="0"/>
              <a:t>.</a:t>
            </a:r>
          </a:p>
          <a:p>
            <a:r>
              <a:rPr lang="en-US" dirty="0"/>
              <a:t>In a </a:t>
            </a:r>
            <a:r>
              <a:rPr lang="en-US" b="1" dirty="0"/>
              <a:t>feed-forward neural network</a:t>
            </a:r>
            <a:r>
              <a:rPr lang="en-US" dirty="0"/>
              <a:t>, the information only moves in one direction — from the input layer, through the hidden layers, to the output layer. </a:t>
            </a:r>
            <a:endParaRPr lang="en-US" dirty="0" smtClean="0"/>
          </a:p>
          <a:p>
            <a:r>
              <a:rPr lang="en-US" dirty="0" smtClean="0"/>
              <a:t>The </a:t>
            </a:r>
            <a:r>
              <a:rPr lang="en-US" dirty="0">
                <a:solidFill>
                  <a:srgbClr val="CC3399"/>
                </a:solidFill>
              </a:rPr>
              <a:t>information </a:t>
            </a:r>
            <a:r>
              <a:rPr lang="en-US" dirty="0"/>
              <a:t>moves straight through the network and never touches a node twice.</a:t>
            </a:r>
          </a:p>
          <a:p>
            <a:r>
              <a:rPr lang="en-US" dirty="0" smtClean="0"/>
              <a:t>Feed-forward </a:t>
            </a:r>
            <a:r>
              <a:rPr lang="en-US" dirty="0"/>
              <a:t>neural networks have no memory of the input they </a:t>
            </a:r>
            <a:r>
              <a:rPr lang="en-US" dirty="0" smtClean="0"/>
              <a:t>receive. Because </a:t>
            </a:r>
            <a:r>
              <a:rPr lang="en-US" dirty="0">
                <a:solidFill>
                  <a:srgbClr val="CC3399"/>
                </a:solidFill>
              </a:rPr>
              <a:t>a feed-forward network</a:t>
            </a:r>
            <a:r>
              <a:rPr lang="en-US" dirty="0"/>
              <a:t> only considers the current input, it has no notion of order in time. </a:t>
            </a:r>
            <a:endParaRPr lang="en-US" dirty="0" smtClean="0"/>
          </a:p>
          <a:p>
            <a:r>
              <a:rPr lang="en-US" dirty="0"/>
              <a:t>In </a:t>
            </a:r>
            <a:r>
              <a:rPr lang="en-US" dirty="0" smtClean="0"/>
              <a:t>an </a:t>
            </a:r>
            <a:r>
              <a:rPr lang="en-US" dirty="0"/>
              <a:t>RNN the information cycles through </a:t>
            </a:r>
            <a:r>
              <a:rPr lang="en-US" dirty="0">
                <a:solidFill>
                  <a:srgbClr val="CC3399"/>
                </a:solidFill>
              </a:rPr>
              <a:t>a loop</a:t>
            </a:r>
            <a:r>
              <a:rPr lang="en-US" dirty="0"/>
              <a:t>. When it makes a decision, it considers the current input and also what it has learned from the inputs it received previously.</a:t>
            </a:r>
          </a:p>
          <a:p>
            <a:endParaRPr lang="en-US" dirty="0"/>
          </a:p>
        </p:txBody>
      </p:sp>
    </p:spTree>
    <p:extLst>
      <p:ext uri="{BB962C8B-B14F-4D97-AF65-F5344CB8AC3E}">
        <p14:creationId xmlns:p14="http://schemas.microsoft.com/office/powerpoint/2010/main" val="4203734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a:t>
            </a:r>
          </a:p>
        </p:txBody>
      </p:sp>
      <p:sp>
        <p:nvSpPr>
          <p:cNvPr id="3" name="Content Placeholder 2"/>
          <p:cNvSpPr>
            <a:spLocks noGrp="1"/>
          </p:cNvSpPr>
          <p:nvPr>
            <p:ph idx="1"/>
          </p:nvPr>
        </p:nvSpPr>
        <p:spPr/>
        <p:txBody>
          <a:bodyPr/>
          <a:lstStyle/>
          <a:p>
            <a:r>
              <a:rPr lang="en-US" dirty="0" smtClean="0"/>
              <a:t>The </a:t>
            </a:r>
            <a:r>
              <a:rPr lang="en-US" dirty="0"/>
              <a:t>two images below illustrate </a:t>
            </a:r>
            <a:r>
              <a:rPr lang="en-US" dirty="0">
                <a:solidFill>
                  <a:srgbClr val="CC3399"/>
                </a:solidFill>
              </a:rPr>
              <a:t>the difference </a:t>
            </a:r>
            <a:r>
              <a:rPr lang="en-US" dirty="0"/>
              <a:t>in information flow between a RNN and a feed-forward neural network</a:t>
            </a:r>
            <a:r>
              <a:rPr lang="en-US" dirty="0" smtClean="0"/>
              <a:t>.</a:t>
            </a:r>
          </a:p>
          <a:p>
            <a:endParaRPr lang="en-US" dirty="0"/>
          </a:p>
          <a:p>
            <a:endParaRPr lang="en-US" dirty="0" smtClean="0"/>
          </a:p>
          <a:p>
            <a:endParaRPr lang="en-US" dirty="0"/>
          </a:p>
          <a:p>
            <a:endParaRPr lang="en-US" dirty="0" smtClean="0"/>
          </a:p>
          <a:p>
            <a:endParaRPr lang="en-US" dirty="0"/>
          </a:p>
          <a:p>
            <a:endParaRPr lang="en-US" dirty="0" smtClean="0"/>
          </a:p>
          <a:p>
            <a:r>
              <a:rPr lang="en-US" dirty="0"/>
              <a:t>A recurrent neural network, however, is able to remember those characters because of its </a:t>
            </a:r>
            <a:r>
              <a:rPr lang="en-US" dirty="0">
                <a:solidFill>
                  <a:srgbClr val="CC3399"/>
                </a:solidFill>
              </a:rPr>
              <a:t>internal memory</a:t>
            </a:r>
            <a:r>
              <a:rPr lang="en-US" dirty="0"/>
              <a:t>. It produces output, copies that output and loops it back into the network.</a:t>
            </a:r>
          </a:p>
          <a:p>
            <a:r>
              <a:rPr lang="en-US" dirty="0"/>
              <a:t>Therefore, a RNN has two inputs: </a:t>
            </a:r>
            <a:r>
              <a:rPr lang="en-US" dirty="0">
                <a:solidFill>
                  <a:srgbClr val="CC3399"/>
                </a:solidFill>
              </a:rPr>
              <a:t>the present and the recent past</a:t>
            </a:r>
            <a:r>
              <a:rPr lang="en-US" dirty="0"/>
              <a:t>. This is important because the sequence of data contains crucial information about what is coming </a:t>
            </a:r>
            <a:r>
              <a:rPr lang="en-US" dirty="0" smtClean="0"/>
              <a:t>next</a:t>
            </a:r>
            <a:r>
              <a:rPr lang="en-US" dirty="0"/>
              <a:t>.</a:t>
            </a:r>
          </a:p>
          <a:p>
            <a:endParaRPr lang="en-US" dirty="0"/>
          </a:p>
        </p:txBody>
      </p:sp>
      <p:pic>
        <p:nvPicPr>
          <p:cNvPr id="1028" name="Picture 4" descr="rnn vs fnn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6261" y="1490617"/>
            <a:ext cx="4826289" cy="26693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3706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1028"/>
                                        </p:tgtEl>
                                        <p:attrNameLst>
                                          <p:attrName>style.visibility</p:attrName>
                                        </p:attrNameLst>
                                      </p:cBhvr>
                                      <p:to>
                                        <p:strVal val="visible"/>
                                      </p:to>
                                    </p:set>
                                    <p:animEffect transition="in" filter="wipe(up)">
                                      <p:cBhvr>
                                        <p:cTn id="10" dur="1000"/>
                                        <p:tgtEl>
                                          <p:spTgt spid="102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fade">
                                      <p:cBhvr>
                                        <p:cTn id="15" dur="500"/>
                                        <p:tgtEl>
                                          <p:spTgt spid="3">
                                            <p:txEl>
                                              <p:pRg st="7" end="7"/>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8" end="8"/>
                                            </p:txEl>
                                          </p:spTgt>
                                        </p:tgtEl>
                                        <p:attrNameLst>
                                          <p:attrName>style.visibility</p:attrName>
                                        </p:attrNameLst>
                                      </p:cBhvr>
                                      <p:to>
                                        <p:strVal val="visible"/>
                                      </p:to>
                                    </p:set>
                                    <p:animEffect transition="in" filter="fade">
                                      <p:cBhvr>
                                        <p:cTn id="2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a:t>
            </a:r>
          </a:p>
        </p:txBody>
      </p:sp>
      <p:sp>
        <p:nvSpPr>
          <p:cNvPr id="3" name="Content Placeholder 2"/>
          <p:cNvSpPr>
            <a:spLocks noGrp="1"/>
          </p:cNvSpPr>
          <p:nvPr>
            <p:ph idx="1"/>
          </p:nvPr>
        </p:nvSpPr>
        <p:spPr/>
        <p:txBody>
          <a:bodyPr/>
          <a:lstStyle/>
          <a:p>
            <a:r>
              <a:rPr lang="en-US" dirty="0"/>
              <a:t>Also </a:t>
            </a:r>
            <a:r>
              <a:rPr lang="en-US" dirty="0" smtClean="0"/>
              <a:t>while </a:t>
            </a:r>
            <a:r>
              <a:rPr lang="en-US" dirty="0"/>
              <a:t>feed-forward neural networks map one input to one output, </a:t>
            </a:r>
            <a:r>
              <a:rPr lang="en-US" dirty="0">
                <a:solidFill>
                  <a:srgbClr val="CC3399"/>
                </a:solidFill>
              </a:rPr>
              <a:t>RNNs</a:t>
            </a:r>
            <a:r>
              <a:rPr lang="en-US" dirty="0"/>
              <a:t> can map one to many, many to many (translation) and many to </a:t>
            </a:r>
            <a:r>
              <a:rPr lang="en-US" dirty="0" smtClean="0"/>
              <a:t>one.</a:t>
            </a:r>
          </a:p>
          <a:p>
            <a:endParaRPr lang="en-US" dirty="0"/>
          </a:p>
          <a:p>
            <a:endParaRPr lang="en-US" dirty="0" smtClean="0"/>
          </a:p>
          <a:p>
            <a:endParaRPr lang="en-US" dirty="0"/>
          </a:p>
          <a:p>
            <a:endParaRPr lang="en-US" dirty="0" smtClean="0"/>
          </a:p>
          <a:p>
            <a:endParaRPr lang="en-US" dirty="0"/>
          </a:p>
          <a:p>
            <a:r>
              <a:rPr lang="en-US" dirty="0" smtClean="0"/>
              <a:t>Recurrent </a:t>
            </a:r>
            <a:r>
              <a:rPr lang="en-US" dirty="0"/>
              <a:t>networks can be trained with the </a:t>
            </a:r>
            <a:r>
              <a:rPr lang="en-US" dirty="0">
                <a:solidFill>
                  <a:srgbClr val="CC3399"/>
                </a:solidFill>
              </a:rPr>
              <a:t>Back-propagation</a:t>
            </a:r>
            <a:r>
              <a:rPr lang="en-US" dirty="0"/>
              <a:t> algorithm. </a:t>
            </a:r>
          </a:p>
          <a:p>
            <a:r>
              <a:rPr lang="en-US" dirty="0"/>
              <a:t>At each step, we compute the activations of the output units with the desired activations and propagate </a:t>
            </a:r>
            <a:r>
              <a:rPr lang="en-US" dirty="0">
                <a:solidFill>
                  <a:srgbClr val="CC3399"/>
                </a:solidFill>
              </a:rPr>
              <a:t>errors backward </a:t>
            </a:r>
            <a:r>
              <a:rPr lang="en-US" dirty="0"/>
              <a:t>through the network. </a:t>
            </a:r>
            <a:endParaRPr lang="en-US" dirty="0" smtClean="0"/>
          </a:p>
          <a:p>
            <a:r>
              <a:rPr lang="en-US" dirty="0" smtClean="0"/>
              <a:t>When </a:t>
            </a:r>
            <a:r>
              <a:rPr lang="en-US" dirty="0"/>
              <a:t>training is </a:t>
            </a:r>
            <a:r>
              <a:rPr lang="en-US" dirty="0">
                <a:solidFill>
                  <a:srgbClr val="CC3399"/>
                </a:solidFill>
              </a:rPr>
              <a:t>completed</a:t>
            </a:r>
            <a:r>
              <a:rPr lang="en-US" dirty="0"/>
              <a:t>, the network will be capable of performing a sequence of actions.</a:t>
            </a:r>
          </a:p>
          <a:p>
            <a:pPr marL="0" indent="0">
              <a:buNone/>
            </a:pPr>
            <a:endParaRPr lang="en-US" dirty="0"/>
          </a:p>
        </p:txBody>
      </p:sp>
      <p:pic>
        <p:nvPicPr>
          <p:cNvPr id="2050" name="Picture 2" descr="Feed Forward Neural Network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4372" y="1641763"/>
            <a:ext cx="5439352" cy="2296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9640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wipe(up)">
                                      <p:cBhvr>
                                        <p:cTn id="10" dur="1000"/>
                                        <p:tgtEl>
                                          <p:spTgt spid="205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7" end="7"/>
                                            </p:txEl>
                                          </p:spTgt>
                                        </p:tgtEl>
                                        <p:attrNameLst>
                                          <p:attrName>style.visibility</p:attrName>
                                        </p:attrNameLst>
                                      </p:cBhvr>
                                      <p:to>
                                        <p:strVal val="visible"/>
                                      </p:to>
                                    </p:set>
                                    <p:animEffect transition="in" filter="fade">
                                      <p:cBhvr>
                                        <p:cTn id="20" dur="500"/>
                                        <p:tgtEl>
                                          <p:spTgt spid="3">
                                            <p:txEl>
                                              <p:pRg st="7" end="7"/>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animEffect transition="in" filter="fade">
                                      <p:cBhvr>
                                        <p:cTn id="2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a:t>
            </a:r>
            <a:endParaRPr lang="en-US" dirty="0"/>
          </a:p>
        </p:txBody>
      </p:sp>
      <p:sp>
        <p:nvSpPr>
          <p:cNvPr id="3" name="Content Placeholder 2"/>
          <p:cNvSpPr>
            <a:spLocks noGrp="1"/>
          </p:cNvSpPr>
          <p:nvPr>
            <p:ph idx="1"/>
          </p:nvPr>
        </p:nvSpPr>
        <p:spPr/>
        <p:txBody>
          <a:bodyPr/>
          <a:lstStyle/>
          <a:p>
            <a:r>
              <a:rPr lang="en-US" dirty="0" smtClean="0"/>
              <a:t>Neural </a:t>
            </a:r>
            <a:r>
              <a:rPr lang="en-US" dirty="0"/>
              <a:t>network architectures have been called </a:t>
            </a:r>
            <a:r>
              <a:rPr lang="en-US" dirty="0">
                <a:solidFill>
                  <a:srgbClr val="CC3399"/>
                </a:solidFill>
              </a:rPr>
              <a:t>connectionist </a:t>
            </a:r>
            <a:r>
              <a:rPr lang="en-US" dirty="0"/>
              <a:t>architecture.</a:t>
            </a:r>
          </a:p>
          <a:p>
            <a:r>
              <a:rPr lang="en-US" dirty="0" smtClean="0"/>
              <a:t>They </a:t>
            </a:r>
            <a:r>
              <a:rPr lang="en-US" dirty="0"/>
              <a:t>are characterized by having: </a:t>
            </a:r>
          </a:p>
          <a:p>
            <a:pPr lvl="1"/>
            <a:r>
              <a:rPr lang="en-US" dirty="0" smtClean="0"/>
              <a:t>A </a:t>
            </a:r>
            <a:r>
              <a:rPr lang="en-US" dirty="0"/>
              <a:t>very large number of simple </a:t>
            </a:r>
            <a:r>
              <a:rPr lang="en-US" dirty="0">
                <a:solidFill>
                  <a:srgbClr val="CC3399"/>
                </a:solidFill>
              </a:rPr>
              <a:t>neuron-like</a:t>
            </a:r>
            <a:r>
              <a:rPr lang="en-US" dirty="0"/>
              <a:t> processing elements.</a:t>
            </a:r>
          </a:p>
          <a:p>
            <a:pPr lvl="1"/>
            <a:r>
              <a:rPr lang="en-US" dirty="0" smtClean="0"/>
              <a:t>A </a:t>
            </a:r>
            <a:r>
              <a:rPr lang="en-US" dirty="0"/>
              <a:t>large number of </a:t>
            </a:r>
            <a:r>
              <a:rPr lang="en-US" dirty="0">
                <a:solidFill>
                  <a:srgbClr val="CC3399"/>
                </a:solidFill>
              </a:rPr>
              <a:t>weighted connections </a:t>
            </a:r>
            <a:r>
              <a:rPr lang="en-US" dirty="0"/>
              <a:t>between the elements. The weights on the connections encode the knowledge of a network.</a:t>
            </a:r>
          </a:p>
          <a:p>
            <a:pPr lvl="1"/>
            <a:r>
              <a:rPr lang="en-US" dirty="0" smtClean="0"/>
              <a:t>Highly </a:t>
            </a:r>
            <a:r>
              <a:rPr lang="en-US" dirty="0" smtClean="0">
                <a:solidFill>
                  <a:srgbClr val="CC3399"/>
                </a:solidFill>
              </a:rPr>
              <a:t>parallel and </a:t>
            </a:r>
            <a:r>
              <a:rPr lang="en-US" dirty="0">
                <a:solidFill>
                  <a:srgbClr val="CC3399"/>
                </a:solidFill>
              </a:rPr>
              <a:t>distributed </a:t>
            </a:r>
            <a:r>
              <a:rPr lang="en-US" dirty="0"/>
              <a:t>control.</a:t>
            </a:r>
          </a:p>
          <a:p>
            <a:pPr lvl="1"/>
            <a:r>
              <a:rPr lang="en-US" dirty="0" smtClean="0"/>
              <a:t>An </a:t>
            </a:r>
            <a:r>
              <a:rPr lang="en-US" dirty="0"/>
              <a:t>emphasis on </a:t>
            </a:r>
            <a:r>
              <a:rPr lang="en-US" dirty="0">
                <a:solidFill>
                  <a:srgbClr val="CC3399"/>
                </a:solidFill>
              </a:rPr>
              <a:t>learning</a:t>
            </a:r>
            <a:r>
              <a:rPr lang="en-US" dirty="0"/>
              <a:t> internal representations automatically.</a:t>
            </a:r>
          </a:p>
          <a:p>
            <a:endParaRPr lang="en-US" dirty="0" smtClean="0"/>
          </a:p>
        </p:txBody>
      </p:sp>
      <p:pic>
        <p:nvPicPr>
          <p:cNvPr id="4" name="Picture 3"/>
          <p:cNvPicPr>
            <a:picLocks noChangeAspect="1"/>
          </p:cNvPicPr>
          <p:nvPr/>
        </p:nvPicPr>
        <p:blipFill>
          <a:blip r:embed="rId2"/>
          <a:stretch>
            <a:fillRect/>
          </a:stretch>
        </p:blipFill>
        <p:spPr>
          <a:xfrm>
            <a:off x="3947160" y="3561393"/>
            <a:ext cx="4297680" cy="2714715"/>
          </a:xfrm>
          <a:prstGeom prst="rect">
            <a:avLst/>
          </a:prstGeom>
        </p:spPr>
      </p:pic>
    </p:spTree>
    <p:extLst>
      <p:ext uri="{BB962C8B-B14F-4D97-AF65-F5344CB8AC3E}">
        <p14:creationId xmlns:p14="http://schemas.microsoft.com/office/powerpoint/2010/main" val="2421815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10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500"/>
                                        <p:tgtEl>
                                          <p:spTgt spid="3">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Neural Networks</a:t>
            </a:r>
          </a:p>
        </p:txBody>
      </p:sp>
      <p:sp>
        <p:nvSpPr>
          <p:cNvPr id="3" name="Content Placeholder 2"/>
          <p:cNvSpPr>
            <a:spLocks noGrp="1"/>
          </p:cNvSpPr>
          <p:nvPr>
            <p:ph idx="1"/>
          </p:nvPr>
        </p:nvSpPr>
        <p:spPr/>
        <p:txBody>
          <a:bodyPr/>
          <a:lstStyle/>
          <a:p>
            <a:pPr marL="457200" indent="-457200">
              <a:buFont typeface="+mj-lt"/>
              <a:buAutoNum type="arabicPeriod"/>
            </a:pPr>
            <a:r>
              <a:rPr lang="en-US" b="1" dirty="0" smtClean="0"/>
              <a:t>Image </a:t>
            </a:r>
            <a:r>
              <a:rPr lang="en-US" b="1" dirty="0"/>
              <a:t>Processing and Character recognition</a:t>
            </a:r>
            <a:r>
              <a:rPr lang="en-US" dirty="0"/>
              <a:t>: </a:t>
            </a:r>
            <a:endParaRPr lang="en-US" dirty="0" smtClean="0"/>
          </a:p>
          <a:p>
            <a:pPr marL="1001712" lvl="1" indent="-457200"/>
            <a:r>
              <a:rPr lang="en-US" dirty="0" smtClean="0"/>
              <a:t>Given </a:t>
            </a:r>
            <a:r>
              <a:rPr lang="en-US" dirty="0"/>
              <a:t>ANNs ability to take in a lot of inputs, process them to infer hidden as well as complex, non-linear relationships, ANNs are playing a big role in image and character recognition. </a:t>
            </a:r>
            <a:endParaRPr lang="en-US" dirty="0" smtClean="0"/>
          </a:p>
          <a:p>
            <a:pPr marL="1001712" lvl="1" indent="-457200"/>
            <a:r>
              <a:rPr lang="en-US" dirty="0" smtClean="0"/>
              <a:t>Character </a:t>
            </a:r>
            <a:r>
              <a:rPr lang="en-US" dirty="0"/>
              <a:t>recognition like handwriting has lot of applications in fraud detection (e.g. bank fraud) and even national security assessments. </a:t>
            </a:r>
            <a:endParaRPr lang="en-US" dirty="0" smtClean="0"/>
          </a:p>
          <a:p>
            <a:pPr marL="1001712" lvl="1" indent="-457200"/>
            <a:r>
              <a:rPr lang="en-US" dirty="0" smtClean="0"/>
              <a:t>Image </a:t>
            </a:r>
            <a:r>
              <a:rPr lang="en-US" dirty="0"/>
              <a:t>recognition is an ever-growing field with widespread applications from facial recognition in social media, cancer detention in medicine to satellite imagery processing for agricultural and defense usage. </a:t>
            </a:r>
            <a:endParaRPr lang="en-US" dirty="0" smtClean="0"/>
          </a:p>
          <a:p>
            <a:pPr marL="457200" indent="-457200">
              <a:buFont typeface="+mj-lt"/>
              <a:buAutoNum type="arabicPeriod"/>
            </a:pPr>
            <a:r>
              <a:rPr lang="en-US" b="1" dirty="0" smtClean="0"/>
              <a:t>Forecasting</a:t>
            </a:r>
            <a:r>
              <a:rPr lang="en-US" b="1" dirty="0"/>
              <a:t>:</a:t>
            </a:r>
            <a:r>
              <a:rPr lang="en-US" dirty="0"/>
              <a:t> </a:t>
            </a:r>
            <a:endParaRPr lang="en-US" dirty="0" smtClean="0"/>
          </a:p>
          <a:p>
            <a:pPr lvl="1"/>
            <a:r>
              <a:rPr lang="en-US" dirty="0" smtClean="0"/>
              <a:t>Forecasting </a:t>
            </a:r>
            <a:r>
              <a:rPr lang="en-US" dirty="0"/>
              <a:t>is required extensively in everyday business decisions (e.g. sales, financial allocation between products, capacity utilization), in economic and monetary policy, in finance and stock market. </a:t>
            </a:r>
            <a:endParaRPr lang="en-US" dirty="0" smtClean="0"/>
          </a:p>
          <a:p>
            <a:pPr lvl="1"/>
            <a:r>
              <a:rPr lang="en-US" dirty="0" smtClean="0"/>
              <a:t>More </a:t>
            </a:r>
            <a:r>
              <a:rPr lang="en-US" dirty="0"/>
              <a:t>often, forecasting problems are complex, for example, predicting stock prices is a complex problem with a lot of underlying factors</a:t>
            </a:r>
          </a:p>
        </p:txBody>
      </p:sp>
    </p:spTree>
    <p:extLst>
      <p:ext uri="{BB962C8B-B14F-4D97-AF65-F5344CB8AC3E}">
        <p14:creationId xmlns:p14="http://schemas.microsoft.com/office/powerpoint/2010/main" val="3559974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par>
                          <p:cTn id="27" fill="hold">
                            <p:stCondLst>
                              <p:cond delay="500"/>
                            </p:stCondLst>
                            <p:childTnLst>
                              <p:par>
                                <p:cTn id="28" presetID="10" presetClass="entr" presetSubtype="0" fill="hold" nodeType="after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Neural Networks</a:t>
            </a:r>
          </a:p>
        </p:txBody>
      </p:sp>
      <p:sp>
        <p:nvSpPr>
          <p:cNvPr id="3" name="Content Placeholder 2"/>
          <p:cNvSpPr>
            <a:spLocks noGrp="1"/>
          </p:cNvSpPr>
          <p:nvPr>
            <p:ph idx="1"/>
          </p:nvPr>
        </p:nvSpPr>
        <p:spPr/>
        <p:txBody>
          <a:bodyPr/>
          <a:lstStyle/>
          <a:p>
            <a:pPr marL="457200" indent="-457200">
              <a:buFont typeface="+mj-lt"/>
              <a:buAutoNum type="arabicPeriod" startAt="3"/>
            </a:pPr>
            <a:r>
              <a:rPr lang="en-US" b="1" dirty="0" smtClean="0"/>
              <a:t>Speech Recognition: </a:t>
            </a:r>
          </a:p>
          <a:p>
            <a:pPr lvl="1"/>
            <a:r>
              <a:rPr lang="en-US" dirty="0" smtClean="0"/>
              <a:t>Speech </a:t>
            </a:r>
            <a:r>
              <a:rPr lang="en-US" dirty="0"/>
              <a:t>recognition has many applications, such as home automation, mobile telephony, virtual assistance, hands-free computing, video games, and so on. Neutral networks are widely used in this area. </a:t>
            </a:r>
            <a:endParaRPr lang="en-US" dirty="0" smtClean="0"/>
          </a:p>
          <a:p>
            <a:pPr lvl="1"/>
            <a:r>
              <a:rPr lang="en-US" dirty="0" smtClean="0"/>
              <a:t>We </a:t>
            </a:r>
            <a:r>
              <a:rPr lang="en-US" dirty="0"/>
              <a:t>can say its a direct example of applications in virtual assistants or </a:t>
            </a:r>
            <a:r>
              <a:rPr lang="en-US" dirty="0" err="1"/>
              <a:t>chatbots</a:t>
            </a:r>
            <a:r>
              <a:rPr lang="en-US" dirty="0"/>
              <a:t>. </a:t>
            </a:r>
            <a:endParaRPr lang="en-US" dirty="0" smtClean="0"/>
          </a:p>
          <a:p>
            <a:pPr lvl="1"/>
            <a:r>
              <a:rPr lang="en-US" dirty="0" smtClean="0"/>
              <a:t>Nowadays</a:t>
            </a:r>
            <a:r>
              <a:rPr lang="en-US" dirty="0"/>
              <a:t>, Google smart home, Alexa, Siri, Google assistance or </a:t>
            </a:r>
            <a:r>
              <a:rPr lang="en-US" dirty="0" err="1"/>
              <a:t>Cortana</a:t>
            </a:r>
            <a:r>
              <a:rPr lang="en-US" dirty="0"/>
              <a:t> are known to most of us.</a:t>
            </a:r>
            <a:endParaRPr lang="en-US" dirty="0" smtClean="0"/>
          </a:p>
          <a:p>
            <a:pPr marL="457200" indent="-457200">
              <a:buFont typeface="+mj-lt"/>
              <a:buAutoNum type="arabicPeriod" startAt="4"/>
            </a:pPr>
            <a:r>
              <a:rPr lang="en-US" b="1" dirty="0"/>
              <a:t>Text Classification and Categorization:</a:t>
            </a:r>
            <a:r>
              <a:rPr lang="en-US" dirty="0"/>
              <a:t> </a:t>
            </a:r>
            <a:endParaRPr lang="en-US" dirty="0" smtClean="0"/>
          </a:p>
          <a:p>
            <a:pPr marL="1001712" lvl="1" indent="-457200"/>
            <a:r>
              <a:rPr lang="en-US" dirty="0" smtClean="0"/>
              <a:t>Text </a:t>
            </a:r>
            <a:r>
              <a:rPr lang="en-US" dirty="0"/>
              <a:t>classification is an essential part of document search and filtering, online web searches and language identification and sentiment analysis. </a:t>
            </a:r>
            <a:endParaRPr lang="en-US" dirty="0" smtClean="0"/>
          </a:p>
          <a:p>
            <a:pPr marL="1001712" lvl="1" indent="-457200"/>
            <a:r>
              <a:rPr lang="en-US" dirty="0" smtClean="0"/>
              <a:t>Neural </a:t>
            </a:r>
            <a:r>
              <a:rPr lang="en-US" dirty="0"/>
              <a:t>networks are actively used for this kind of task. Named entity recognition and parts of speech tagging are some of the application that comes under the domain of Natural Language Processing (NLP). </a:t>
            </a:r>
            <a:endParaRPr lang="en-US" dirty="0" smtClean="0"/>
          </a:p>
          <a:p>
            <a:pPr marL="1001712" lvl="1" indent="-457200"/>
            <a:r>
              <a:rPr lang="en-US" dirty="0" smtClean="0"/>
              <a:t>The </a:t>
            </a:r>
            <a:r>
              <a:rPr lang="en-US" dirty="0"/>
              <a:t>widely used models are Recurrent Neural Networks (RNN) and Long-Short Term Memory (LSTM) networks. </a:t>
            </a:r>
            <a:r>
              <a:rPr lang="en-US" dirty="0" smtClean="0"/>
              <a:t>Though, </a:t>
            </a:r>
            <a:r>
              <a:rPr lang="en-US" dirty="0"/>
              <a:t>CNN is also used for some of the applications</a:t>
            </a:r>
            <a:r>
              <a:rPr lang="en-US" dirty="0" smtClean="0"/>
              <a:t>.</a:t>
            </a:r>
          </a:p>
        </p:txBody>
      </p:sp>
    </p:spTree>
    <p:extLst>
      <p:ext uri="{BB962C8B-B14F-4D97-AF65-F5344CB8AC3E}">
        <p14:creationId xmlns:p14="http://schemas.microsoft.com/office/powerpoint/2010/main" val="1645622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par>
                          <p:cTn id="27" fill="hold">
                            <p:stCondLst>
                              <p:cond delay="500"/>
                            </p:stCondLst>
                            <p:childTnLst>
                              <p:par>
                                <p:cTn id="28" presetID="10" presetClass="entr" presetSubtype="0" fill="hold" nodeType="after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Neural Networks</a:t>
            </a:r>
          </a:p>
        </p:txBody>
      </p:sp>
      <p:sp>
        <p:nvSpPr>
          <p:cNvPr id="3" name="Content Placeholder 2"/>
          <p:cNvSpPr>
            <a:spLocks noGrp="1"/>
          </p:cNvSpPr>
          <p:nvPr>
            <p:ph idx="1"/>
          </p:nvPr>
        </p:nvSpPr>
        <p:spPr/>
        <p:txBody>
          <a:bodyPr/>
          <a:lstStyle/>
          <a:p>
            <a:pPr marL="457200" indent="-457200">
              <a:buFont typeface="+mj-lt"/>
              <a:buAutoNum type="arabicPeriod" startAt="5"/>
            </a:pPr>
            <a:r>
              <a:rPr lang="en-US" b="1" dirty="0"/>
              <a:t>Image classification or labelling: </a:t>
            </a:r>
            <a:endParaRPr lang="en-US" b="1" dirty="0" smtClean="0"/>
          </a:p>
          <a:p>
            <a:pPr marL="1001712" lvl="1" indent="-457200"/>
            <a:r>
              <a:rPr lang="en-US" dirty="0" smtClean="0"/>
              <a:t>Convolution </a:t>
            </a:r>
            <a:r>
              <a:rPr lang="en-US" dirty="0"/>
              <a:t>Neural Network or </a:t>
            </a:r>
            <a:r>
              <a:rPr lang="en-US" dirty="0" smtClean="0"/>
              <a:t>Feed-forward </a:t>
            </a:r>
            <a:r>
              <a:rPr lang="en-US" dirty="0"/>
              <a:t>neural network with </a:t>
            </a:r>
            <a:r>
              <a:rPr lang="en-US" dirty="0" smtClean="0"/>
              <a:t>back-propagation </a:t>
            </a:r>
            <a:r>
              <a:rPr lang="en-US" dirty="0"/>
              <a:t>is generally used for image classification. </a:t>
            </a:r>
            <a:endParaRPr lang="en-US" dirty="0" smtClean="0"/>
          </a:p>
          <a:p>
            <a:pPr marL="1001712" lvl="1" indent="-457200"/>
            <a:r>
              <a:rPr lang="en-US" dirty="0" smtClean="0"/>
              <a:t>There </a:t>
            </a:r>
            <a:r>
              <a:rPr lang="en-US" dirty="0"/>
              <a:t>are many other models also, but one needs to select a model based on the dataset for training and features of interest. </a:t>
            </a:r>
            <a:endParaRPr lang="en-US" dirty="0" smtClean="0"/>
          </a:p>
          <a:p>
            <a:pPr marL="1001712" lvl="1" indent="-457200"/>
            <a:r>
              <a:rPr lang="en-US" dirty="0" smtClean="0"/>
              <a:t>Transfer </a:t>
            </a:r>
            <a:r>
              <a:rPr lang="en-US" dirty="0"/>
              <a:t>learning can be done using any pre-trained model if the dataset of your problem is similar to the dataset of the pre-trained model that you are choosing. </a:t>
            </a:r>
            <a:endParaRPr lang="en-US" dirty="0" smtClean="0"/>
          </a:p>
          <a:p>
            <a:pPr marL="1001712" lvl="1" indent="-457200"/>
            <a:r>
              <a:rPr lang="en-US" dirty="0" smtClean="0"/>
              <a:t>There </a:t>
            </a:r>
            <a:r>
              <a:rPr lang="en-US" dirty="0"/>
              <a:t>are many pre-trained image classification models that are trained on millions of images of different hundreds and thousands of classes. Some of the models are </a:t>
            </a:r>
            <a:r>
              <a:rPr lang="en-US" dirty="0" err="1"/>
              <a:t>ResNet</a:t>
            </a:r>
            <a:r>
              <a:rPr lang="en-US" dirty="0"/>
              <a:t>, </a:t>
            </a:r>
            <a:r>
              <a:rPr lang="en-US" dirty="0" err="1"/>
              <a:t>GoogLeNet</a:t>
            </a:r>
            <a:r>
              <a:rPr lang="en-US" dirty="0"/>
              <a:t>, InceptionV3, VGG16, </a:t>
            </a:r>
            <a:r>
              <a:rPr lang="en-US" dirty="0" err="1"/>
              <a:t>ImageNet</a:t>
            </a:r>
            <a:r>
              <a:rPr lang="en-US" dirty="0"/>
              <a:t> and many more are available</a:t>
            </a:r>
            <a:r>
              <a:rPr lang="en-US" dirty="0" smtClean="0"/>
              <a:t>.</a:t>
            </a:r>
          </a:p>
          <a:p>
            <a:pPr marL="457200" indent="-457200">
              <a:buFont typeface="+mj-lt"/>
              <a:buAutoNum type="arabicPeriod" startAt="6"/>
            </a:pPr>
            <a:r>
              <a:rPr lang="en-US" b="1" dirty="0"/>
              <a:t>Language Generation and Document Summarization:</a:t>
            </a:r>
            <a:r>
              <a:rPr lang="en-US" dirty="0"/>
              <a:t> </a:t>
            </a:r>
            <a:endParaRPr lang="en-US" dirty="0" smtClean="0"/>
          </a:p>
          <a:p>
            <a:pPr marL="1001712" lvl="1" indent="-457200"/>
            <a:r>
              <a:rPr lang="en-US" dirty="0" smtClean="0"/>
              <a:t>Natural </a:t>
            </a:r>
            <a:r>
              <a:rPr lang="en-US" dirty="0"/>
              <a:t>Language Generation and Paraphrasing and document summarization are widely used to generate the documents and summarize multi-documents. </a:t>
            </a:r>
            <a:endParaRPr lang="en-US" dirty="0" smtClean="0"/>
          </a:p>
          <a:p>
            <a:pPr marL="1001712" lvl="1" indent="-457200"/>
            <a:r>
              <a:rPr lang="en-US" dirty="0" smtClean="0"/>
              <a:t>Their </a:t>
            </a:r>
            <a:r>
              <a:rPr lang="en-US" dirty="0"/>
              <a:t>applications can be found in generating text-based reports from data tables, automated reports writing, summarizing medical reports, generating stories and </a:t>
            </a:r>
            <a:r>
              <a:rPr lang="en-US" dirty="0" smtClean="0"/>
              <a:t>novels, etc.</a:t>
            </a:r>
            <a:endParaRPr lang="en-US" dirty="0"/>
          </a:p>
          <a:p>
            <a:endParaRPr lang="en-US" dirty="0"/>
          </a:p>
        </p:txBody>
      </p:sp>
    </p:spTree>
    <p:extLst>
      <p:ext uri="{BB962C8B-B14F-4D97-AF65-F5344CB8AC3E}">
        <p14:creationId xmlns:p14="http://schemas.microsoft.com/office/powerpoint/2010/main" val="3014788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Neural Networks</a:t>
            </a:r>
          </a:p>
        </p:txBody>
      </p:sp>
      <p:sp>
        <p:nvSpPr>
          <p:cNvPr id="3" name="Content Placeholder 2"/>
          <p:cNvSpPr>
            <a:spLocks noGrp="1"/>
          </p:cNvSpPr>
          <p:nvPr>
            <p:ph idx="1"/>
          </p:nvPr>
        </p:nvSpPr>
        <p:spPr/>
        <p:txBody>
          <a:bodyPr/>
          <a:lstStyle/>
          <a:p>
            <a:pPr marL="457200" indent="-457200">
              <a:buFont typeface="+mj-lt"/>
              <a:buAutoNum type="arabicPeriod" startAt="7"/>
            </a:pPr>
            <a:r>
              <a:rPr lang="en-US" b="1" dirty="0"/>
              <a:t>Object detection: </a:t>
            </a:r>
            <a:endParaRPr lang="en-US" b="1" dirty="0" smtClean="0"/>
          </a:p>
          <a:p>
            <a:pPr marL="1001712" lvl="1" indent="-457200"/>
            <a:r>
              <a:rPr lang="en-US" dirty="0" smtClean="0"/>
              <a:t>Object </a:t>
            </a:r>
            <a:r>
              <a:rPr lang="en-US" dirty="0"/>
              <a:t>detection from images is widely used to detect any object and classify it based on that. </a:t>
            </a:r>
            <a:endParaRPr lang="en-US" dirty="0" smtClean="0"/>
          </a:p>
          <a:p>
            <a:pPr marL="1001712" lvl="1" indent="-457200"/>
            <a:r>
              <a:rPr lang="en-US" dirty="0" smtClean="0"/>
              <a:t>It </a:t>
            </a:r>
            <a:r>
              <a:rPr lang="en-US" dirty="0"/>
              <a:t>needs large training dataset with all the coordinates of the object of interest clearly specified. The widely used object detection models are YOLO (You Only Look Once) and SSD (Single Shot Object Detectors).</a:t>
            </a:r>
          </a:p>
          <a:p>
            <a:pPr marL="457200" indent="-457200">
              <a:buFont typeface="+mj-lt"/>
              <a:buAutoNum type="arabicPeriod" startAt="8"/>
            </a:pPr>
            <a:r>
              <a:rPr lang="en-US" b="1" dirty="0" smtClean="0"/>
              <a:t>Healthcare: </a:t>
            </a:r>
          </a:p>
          <a:p>
            <a:pPr marL="1001712" lvl="1" indent="-457200"/>
            <a:r>
              <a:rPr lang="en-US" dirty="0" smtClean="0"/>
              <a:t>Artificial </a:t>
            </a:r>
            <a:r>
              <a:rPr lang="en-US" dirty="0"/>
              <a:t>Neural Networks are used in Oncology to train algorithms that can identify cancerous tissue at the microscopic level at the same accuracy as trained physicians. </a:t>
            </a:r>
            <a:endParaRPr lang="en-US" dirty="0" smtClean="0"/>
          </a:p>
          <a:p>
            <a:pPr marL="1001712" lvl="1" indent="-457200"/>
            <a:r>
              <a:rPr lang="en-US" dirty="0" smtClean="0"/>
              <a:t>Various </a:t>
            </a:r>
            <a:r>
              <a:rPr lang="en-US" dirty="0"/>
              <a:t>rare diseases may manifest in physical characteristics and can be identified in their premature stages by using Facial Analysis on the patient photos. </a:t>
            </a:r>
            <a:endParaRPr lang="en-US" dirty="0" smtClean="0"/>
          </a:p>
          <a:p>
            <a:pPr marL="1001712" lvl="1" indent="-457200"/>
            <a:r>
              <a:rPr lang="en-US" dirty="0" smtClean="0"/>
              <a:t>So </a:t>
            </a:r>
            <a:r>
              <a:rPr lang="en-US" dirty="0"/>
              <a:t>the full-scale implementation of Artificial Neural Networks in the healthcare environment can only enhance the diagnostic abilities of medical experts and ultimately lead to the overall improvement in the quality of medical care all over the world.</a:t>
            </a:r>
          </a:p>
        </p:txBody>
      </p:sp>
    </p:spTree>
    <p:extLst>
      <p:ext uri="{BB962C8B-B14F-4D97-AF65-F5344CB8AC3E}">
        <p14:creationId xmlns:p14="http://schemas.microsoft.com/office/powerpoint/2010/main" val="464794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Distributed Representation </a:t>
            </a:r>
            <a:endParaRPr lang="en-US" dirty="0"/>
          </a:p>
        </p:txBody>
      </p:sp>
      <p:sp>
        <p:nvSpPr>
          <p:cNvPr id="3" name="Content Placeholder 2"/>
          <p:cNvSpPr>
            <a:spLocks noGrp="1"/>
          </p:cNvSpPr>
          <p:nvPr>
            <p:ph idx="1"/>
          </p:nvPr>
        </p:nvSpPr>
        <p:spPr/>
        <p:txBody>
          <a:bodyPr/>
          <a:lstStyle/>
          <a:p>
            <a:r>
              <a:rPr lang="en-US" dirty="0" smtClean="0"/>
              <a:t>The </a:t>
            </a:r>
            <a:r>
              <a:rPr lang="en-US" dirty="0" smtClean="0">
                <a:solidFill>
                  <a:srgbClr val="CC3399"/>
                </a:solidFill>
              </a:rPr>
              <a:t>long term knowledge </a:t>
            </a:r>
            <a:r>
              <a:rPr lang="en-US" dirty="0" smtClean="0"/>
              <a:t>of a connectionist model is stored as a set of weights on connections between units.</a:t>
            </a:r>
          </a:p>
          <a:p>
            <a:r>
              <a:rPr lang="en-US" dirty="0" smtClean="0"/>
              <a:t>Connectionist networks can be divided into </a:t>
            </a:r>
            <a:r>
              <a:rPr lang="en-US" dirty="0" smtClean="0">
                <a:solidFill>
                  <a:srgbClr val="CC3399"/>
                </a:solidFill>
              </a:rPr>
              <a:t>two classes</a:t>
            </a:r>
            <a:r>
              <a:rPr lang="en-US" dirty="0" smtClean="0"/>
              <a:t>:</a:t>
            </a:r>
          </a:p>
          <a:p>
            <a:pPr lvl="1"/>
            <a:r>
              <a:rPr lang="en-US" dirty="0" smtClean="0"/>
              <a:t>Those that uses </a:t>
            </a:r>
            <a:r>
              <a:rPr lang="en-US" dirty="0" err="1" smtClean="0"/>
              <a:t>localist</a:t>
            </a:r>
            <a:r>
              <a:rPr lang="en-US" dirty="0" smtClean="0"/>
              <a:t> representations and </a:t>
            </a:r>
          </a:p>
          <a:p>
            <a:pPr lvl="1"/>
            <a:r>
              <a:rPr lang="en-US" dirty="0" smtClean="0"/>
              <a:t>Those that use distributed representation </a:t>
            </a:r>
          </a:p>
          <a:p>
            <a:r>
              <a:rPr lang="en-US" dirty="0" smtClean="0"/>
              <a:t>Distributed </a:t>
            </a:r>
            <a:r>
              <a:rPr lang="en-US" dirty="0"/>
              <a:t>representation is generally defined to have the following </a:t>
            </a:r>
            <a:r>
              <a:rPr lang="en-US" dirty="0" smtClean="0"/>
              <a:t>properties</a:t>
            </a:r>
          </a:p>
          <a:p>
            <a:pPr lvl="1"/>
            <a:r>
              <a:rPr lang="en-US" dirty="0" smtClean="0"/>
              <a:t>A </a:t>
            </a:r>
            <a:r>
              <a:rPr lang="en-US" dirty="0"/>
              <a:t>concept is represented by a pattern of activity </a:t>
            </a:r>
            <a:r>
              <a:rPr lang="en-US" dirty="0">
                <a:solidFill>
                  <a:srgbClr val="CC3399"/>
                </a:solidFill>
              </a:rPr>
              <a:t>over a collection of neurons </a:t>
            </a:r>
            <a:r>
              <a:rPr lang="en-US" dirty="0"/>
              <a:t>(i.e., more than one neuron is required to represent a concept</a:t>
            </a:r>
            <a:r>
              <a:rPr lang="en-US" dirty="0" smtClean="0"/>
              <a:t>).</a:t>
            </a:r>
          </a:p>
          <a:p>
            <a:pPr lvl="1"/>
            <a:r>
              <a:rPr lang="en-US" dirty="0" smtClean="0"/>
              <a:t>Each </a:t>
            </a:r>
            <a:r>
              <a:rPr lang="en-US" dirty="0"/>
              <a:t>neuron participates in the representation of </a:t>
            </a:r>
            <a:r>
              <a:rPr lang="en-US" dirty="0">
                <a:solidFill>
                  <a:srgbClr val="CC3399"/>
                </a:solidFill>
              </a:rPr>
              <a:t>more than one concept</a:t>
            </a:r>
            <a:r>
              <a:rPr lang="en-US" dirty="0"/>
              <a:t>.</a:t>
            </a:r>
          </a:p>
          <a:p>
            <a:r>
              <a:rPr lang="en-US" dirty="0" smtClean="0"/>
              <a:t>By </a:t>
            </a:r>
            <a:r>
              <a:rPr lang="en-US" dirty="0"/>
              <a:t>contrast, </a:t>
            </a:r>
            <a:r>
              <a:rPr lang="en-US" dirty="0">
                <a:solidFill>
                  <a:srgbClr val="CC3399"/>
                </a:solidFill>
              </a:rPr>
              <a:t>in </a:t>
            </a:r>
            <a:r>
              <a:rPr lang="en-US" dirty="0" err="1">
                <a:solidFill>
                  <a:srgbClr val="CC3399"/>
                </a:solidFill>
              </a:rPr>
              <a:t>localist</a:t>
            </a:r>
            <a:r>
              <a:rPr lang="en-US" dirty="0">
                <a:solidFill>
                  <a:srgbClr val="CC3399"/>
                </a:solidFill>
              </a:rPr>
              <a:t> representation</a:t>
            </a:r>
            <a:r>
              <a:rPr lang="en-US" dirty="0"/>
              <a:t>, a single neuron represents a single concept on a stand-alone </a:t>
            </a:r>
            <a:r>
              <a:rPr lang="en-US" dirty="0" smtClean="0"/>
              <a:t>basis.</a:t>
            </a:r>
          </a:p>
          <a:p>
            <a:r>
              <a:rPr lang="en-US" dirty="0" smtClean="0"/>
              <a:t>Distributed representations use </a:t>
            </a:r>
            <a:r>
              <a:rPr lang="en-US" dirty="0" smtClean="0">
                <a:solidFill>
                  <a:srgbClr val="CC3399"/>
                </a:solidFill>
              </a:rPr>
              <a:t>patterns of activations </a:t>
            </a:r>
            <a:r>
              <a:rPr lang="en-US" dirty="0" smtClean="0"/>
              <a:t>over many units.</a:t>
            </a:r>
          </a:p>
          <a:p>
            <a:endParaRPr lang="en-US" dirty="0"/>
          </a:p>
        </p:txBody>
      </p:sp>
    </p:spTree>
    <p:extLst>
      <p:ext uri="{BB962C8B-B14F-4D97-AF65-F5344CB8AC3E}">
        <p14:creationId xmlns:p14="http://schemas.microsoft.com/office/powerpoint/2010/main" val="3266042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par>
                          <p:cTn id="27" fill="hold">
                            <p:stCondLst>
                              <p:cond delay="500"/>
                            </p:stCondLst>
                            <p:childTnLst>
                              <p:par>
                                <p:cTn id="28" presetID="10" presetClass="entr" presetSubtype="0" fill="hold" nodeType="after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Distributed Representation </a:t>
            </a:r>
          </a:p>
        </p:txBody>
      </p:sp>
      <p:sp>
        <p:nvSpPr>
          <p:cNvPr id="3" name="Content Placeholder 2"/>
          <p:cNvSpPr>
            <a:spLocks noGrp="1"/>
          </p:cNvSpPr>
          <p:nvPr>
            <p:ph idx="1"/>
          </p:nvPr>
        </p:nvSpPr>
        <p:spPr/>
        <p:txBody>
          <a:bodyPr/>
          <a:lstStyle/>
          <a:p>
            <a:r>
              <a:rPr lang="en-US" dirty="0" smtClean="0"/>
              <a:t>These representations </a:t>
            </a:r>
            <a:r>
              <a:rPr lang="en-US" dirty="0"/>
              <a:t>are distributed, which typically has the consequence that </a:t>
            </a:r>
            <a:r>
              <a:rPr lang="en-US" dirty="0">
                <a:solidFill>
                  <a:srgbClr val="CC3399"/>
                </a:solidFill>
              </a:rPr>
              <a:t>interpretable information</a:t>
            </a:r>
            <a:r>
              <a:rPr lang="en-US" dirty="0"/>
              <a:t> cannot be obtained by examining activity of single hidden units</a:t>
            </a:r>
            <a:r>
              <a:rPr lang="en-US" dirty="0" smtClean="0"/>
              <a:t>.</a:t>
            </a:r>
            <a:endParaRPr lang="en-US" dirty="0"/>
          </a:p>
          <a:p>
            <a:r>
              <a:rPr lang="en-US" dirty="0" smtClean="0"/>
              <a:t>With </a:t>
            </a:r>
            <a:r>
              <a:rPr lang="en-US" dirty="0">
                <a:solidFill>
                  <a:srgbClr val="CC3399"/>
                </a:solidFill>
              </a:rPr>
              <a:t>a local representation</a:t>
            </a:r>
            <a:r>
              <a:rPr lang="en-US" dirty="0"/>
              <a:t>, activity in individual units can be interpreted </a:t>
            </a:r>
            <a:r>
              <a:rPr lang="en-US" dirty="0" smtClean="0"/>
              <a:t>directly, but </a:t>
            </a:r>
            <a:r>
              <a:rPr lang="en-US" dirty="0"/>
              <a:t>with distributed coding individual units cannot be interpreted without knowing the state of other units in the network</a:t>
            </a:r>
            <a:r>
              <a:rPr lang="en-US" dirty="0" smtClean="0"/>
              <a:t>.</a:t>
            </a:r>
            <a:endParaRPr lang="en-US" dirty="0"/>
          </a:p>
          <a:p>
            <a:r>
              <a:rPr lang="en-US" dirty="0" smtClean="0"/>
              <a:t>Another </a:t>
            </a:r>
            <a:r>
              <a:rPr lang="en-US" dirty="0"/>
              <a:t>equivalent property is that in a distributed </a:t>
            </a:r>
            <a:r>
              <a:rPr lang="en-US" dirty="0" smtClean="0"/>
              <a:t>representation, </a:t>
            </a:r>
            <a:r>
              <a:rPr lang="en-US" dirty="0"/>
              <a:t>one cannot interpret the meaning of activity on a single neuron </a:t>
            </a:r>
            <a:r>
              <a:rPr lang="en-US" dirty="0">
                <a:solidFill>
                  <a:srgbClr val="CC3399"/>
                </a:solidFill>
              </a:rPr>
              <a:t>in isolation</a:t>
            </a:r>
            <a:r>
              <a:rPr lang="en-US" dirty="0"/>
              <a:t>: the meaning of activity on any particular neuron is dependent on the activity in other </a:t>
            </a:r>
            <a:r>
              <a:rPr lang="en-US" dirty="0" smtClean="0"/>
              <a:t>neurons.</a:t>
            </a:r>
          </a:p>
          <a:p>
            <a:r>
              <a:rPr lang="en-US" dirty="0" smtClean="0"/>
              <a:t>Thus</a:t>
            </a:r>
            <a:r>
              <a:rPr lang="en-US" dirty="0"/>
              <a:t>, the fundamental difference between </a:t>
            </a:r>
            <a:r>
              <a:rPr lang="en-US" dirty="0" err="1"/>
              <a:t>localist</a:t>
            </a:r>
            <a:r>
              <a:rPr lang="en-US" dirty="0"/>
              <a:t> and distributed representation is only in the </a:t>
            </a:r>
            <a:r>
              <a:rPr lang="en-US" dirty="0">
                <a:solidFill>
                  <a:srgbClr val="CC3399"/>
                </a:solidFill>
              </a:rPr>
              <a:t>interpretation and meaning of the </a:t>
            </a:r>
            <a:r>
              <a:rPr lang="en-US" dirty="0" smtClean="0">
                <a:solidFill>
                  <a:srgbClr val="CC3399"/>
                </a:solidFill>
              </a:rPr>
              <a:t>units.</a:t>
            </a:r>
            <a:endParaRPr lang="en-US" dirty="0">
              <a:solidFill>
                <a:srgbClr val="CC3399"/>
              </a:solidFill>
            </a:endParaRPr>
          </a:p>
        </p:txBody>
      </p:sp>
    </p:spTree>
    <p:extLst>
      <p:ext uri="{BB962C8B-B14F-4D97-AF65-F5344CB8AC3E}">
        <p14:creationId xmlns:p14="http://schemas.microsoft.com/office/powerpoint/2010/main" val="1098919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Characteristics of Distributed Representation</a:t>
            </a:r>
          </a:p>
        </p:txBody>
      </p:sp>
      <p:sp>
        <p:nvSpPr>
          <p:cNvPr id="3" name="Content Placeholder 2"/>
          <p:cNvSpPr>
            <a:spLocks noGrp="1"/>
          </p:cNvSpPr>
          <p:nvPr>
            <p:ph idx="1"/>
          </p:nvPr>
        </p:nvSpPr>
        <p:spPr/>
        <p:txBody>
          <a:bodyPr/>
          <a:lstStyle/>
          <a:p>
            <a:r>
              <a:rPr lang="en-US" b="1" dirty="0"/>
              <a:t>Representational </a:t>
            </a:r>
            <a:r>
              <a:rPr lang="en-US" b="1" dirty="0" smtClean="0"/>
              <a:t>efficiency:</a:t>
            </a:r>
            <a:r>
              <a:rPr lang="en-US" dirty="0" smtClean="0"/>
              <a:t> </a:t>
            </a:r>
          </a:p>
          <a:p>
            <a:pPr lvl="1"/>
            <a:r>
              <a:rPr lang="en-US" dirty="0" smtClean="0"/>
              <a:t>Distributed </a:t>
            </a:r>
            <a:r>
              <a:rPr lang="en-US" dirty="0"/>
              <a:t>representation is computationally attractive because it can store multiple concepts using a small set of neurons. </a:t>
            </a:r>
            <a:endParaRPr lang="en-US" dirty="0" smtClean="0"/>
          </a:p>
          <a:p>
            <a:pPr lvl="1"/>
            <a:r>
              <a:rPr lang="en-US" dirty="0" smtClean="0"/>
              <a:t>With </a:t>
            </a:r>
            <a:r>
              <a:rPr lang="en-US" b="1" dirty="0"/>
              <a:t>n</a:t>
            </a:r>
            <a:r>
              <a:rPr lang="en-US" dirty="0"/>
              <a:t> binary output neurons, it can represent </a:t>
            </a:r>
            <a:r>
              <a:rPr lang="en-US" b="1" dirty="0"/>
              <a:t>2n</a:t>
            </a:r>
            <a:r>
              <a:rPr lang="en-US" dirty="0"/>
              <a:t> concepts because that many different patterns are possible with that collection of binary neurons. </a:t>
            </a:r>
            <a:endParaRPr lang="en-US" dirty="0" smtClean="0"/>
          </a:p>
          <a:p>
            <a:pPr lvl="1"/>
            <a:r>
              <a:rPr lang="en-US" dirty="0" smtClean="0"/>
              <a:t>With </a:t>
            </a:r>
            <a:r>
              <a:rPr lang="en-US" dirty="0" err="1"/>
              <a:t>localist</a:t>
            </a:r>
            <a:r>
              <a:rPr lang="en-US" dirty="0"/>
              <a:t> representation, n neurons can only represent n concepts. </a:t>
            </a:r>
            <a:endParaRPr lang="en-US" dirty="0" smtClean="0"/>
          </a:p>
          <a:p>
            <a:pPr lvl="1"/>
            <a:endParaRPr lang="en-US" dirty="0"/>
          </a:p>
          <a:p>
            <a:r>
              <a:rPr lang="en-US" b="1" dirty="0"/>
              <a:t>Mapping </a:t>
            </a:r>
            <a:r>
              <a:rPr lang="en-US" b="1" dirty="0" smtClean="0"/>
              <a:t>efficiency:</a:t>
            </a:r>
            <a:r>
              <a:rPr lang="en-US" dirty="0" smtClean="0"/>
              <a:t> </a:t>
            </a:r>
          </a:p>
          <a:p>
            <a:pPr lvl="1"/>
            <a:r>
              <a:rPr lang="en-US" dirty="0" smtClean="0"/>
              <a:t>Distributed </a:t>
            </a:r>
            <a:r>
              <a:rPr lang="en-US" dirty="0"/>
              <a:t>representation allows for a more compact overall structure </a:t>
            </a:r>
            <a:r>
              <a:rPr lang="en-US" dirty="0" smtClean="0"/>
              <a:t>(mapping </a:t>
            </a:r>
            <a:r>
              <a:rPr lang="en-US" dirty="0"/>
              <a:t>function) from input nodes to the output ones and that means less number of connections and weights to train. </a:t>
            </a:r>
            <a:endParaRPr lang="en-US" dirty="0" smtClean="0"/>
          </a:p>
          <a:p>
            <a:pPr lvl="1"/>
            <a:r>
              <a:rPr lang="en-US" dirty="0" smtClean="0"/>
              <a:t>Such </a:t>
            </a:r>
            <a:r>
              <a:rPr lang="en-US" dirty="0"/>
              <a:t>a mapping function requires less training data and will generalize better</a:t>
            </a:r>
            <a:r>
              <a:rPr lang="en-US" dirty="0" smtClean="0"/>
              <a:t>.</a:t>
            </a:r>
          </a:p>
          <a:p>
            <a:pPr lvl="1"/>
            <a:endParaRPr lang="en-US" dirty="0"/>
          </a:p>
          <a:p>
            <a:r>
              <a:rPr lang="en-US" b="1" dirty="0"/>
              <a:t>Sparse distributed representation:</a:t>
            </a:r>
          </a:p>
          <a:p>
            <a:pPr lvl="1"/>
            <a:r>
              <a:rPr lang="en-US" dirty="0"/>
              <a:t>A distributed representation is sparse if only a small fraction of the </a:t>
            </a:r>
            <a:r>
              <a:rPr lang="en-US" b="1" dirty="0"/>
              <a:t>n</a:t>
            </a:r>
            <a:r>
              <a:rPr lang="en-US" dirty="0"/>
              <a:t> neurons is used to represent a subset of the concepts. </a:t>
            </a:r>
          </a:p>
          <a:p>
            <a:pPr marL="0" indent="0">
              <a:buNone/>
            </a:pPr>
            <a:endParaRPr lang="en-US" dirty="0"/>
          </a:p>
          <a:p>
            <a:endParaRPr lang="en-US" dirty="0"/>
          </a:p>
        </p:txBody>
      </p:sp>
    </p:spTree>
    <p:extLst>
      <p:ext uri="{BB962C8B-B14F-4D97-AF65-F5344CB8AC3E}">
        <p14:creationId xmlns:p14="http://schemas.microsoft.com/office/powerpoint/2010/main" val="3815576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par>
                          <p:cTn id="27" fill="hold">
                            <p:stCondLst>
                              <p:cond delay="500"/>
                            </p:stCondLst>
                            <p:childTnLst>
                              <p:par>
                                <p:cTn id="28" presetID="10" presetClass="entr" presetSubtype="0" fill="hold" nodeType="after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par>
                          <p:cTn id="41" fill="hold">
                            <p:stCondLst>
                              <p:cond delay="500"/>
                            </p:stCondLst>
                            <p:childTnLst>
                              <p:par>
                                <p:cTn id="42" presetID="10" presetClass="entr" presetSubtype="0" fill="hold" nodeType="after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animEffect transition="in" filter="fade">
                                      <p:cBhvr>
                                        <p:cTn id="44"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Characteristics of Distributed Representation</a:t>
            </a:r>
          </a:p>
        </p:txBody>
      </p:sp>
      <p:sp>
        <p:nvSpPr>
          <p:cNvPr id="3" name="Content Placeholder 2"/>
          <p:cNvSpPr>
            <a:spLocks noGrp="1"/>
          </p:cNvSpPr>
          <p:nvPr>
            <p:ph idx="1"/>
          </p:nvPr>
        </p:nvSpPr>
        <p:spPr/>
        <p:txBody>
          <a:bodyPr/>
          <a:lstStyle/>
          <a:p>
            <a:r>
              <a:rPr lang="en-US" b="1" dirty="0"/>
              <a:t>Resiliency:</a:t>
            </a:r>
          </a:p>
          <a:p>
            <a:pPr lvl="1"/>
            <a:r>
              <a:rPr lang="en-US" dirty="0" smtClean="0"/>
              <a:t>Distributed representations are more resistant to damage.</a:t>
            </a:r>
          </a:p>
          <a:p>
            <a:pPr lvl="1"/>
            <a:r>
              <a:rPr lang="en-US" dirty="0" smtClean="0"/>
              <a:t>A </a:t>
            </a:r>
            <a:r>
              <a:rPr lang="en-US" dirty="0"/>
              <a:t>distributed representation based mapping function is resilient in the sense that degradation of a few elements in the network structure may not disrupt or effect the overall performance of the structure.</a:t>
            </a:r>
          </a:p>
          <a:p>
            <a:endParaRPr lang="en-US" b="1" dirty="0" smtClean="0"/>
          </a:p>
        </p:txBody>
      </p:sp>
    </p:spTree>
    <p:extLst>
      <p:ext uri="{BB962C8B-B14F-4D97-AF65-F5344CB8AC3E}">
        <p14:creationId xmlns:p14="http://schemas.microsoft.com/office/powerpoint/2010/main" val="3171126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Localist</a:t>
            </a:r>
            <a:r>
              <a:rPr lang="en-US" dirty="0" smtClean="0"/>
              <a:t> Representation</a:t>
            </a:r>
            <a:endParaRPr lang="en-US" dirty="0"/>
          </a:p>
        </p:txBody>
      </p:sp>
      <p:sp>
        <p:nvSpPr>
          <p:cNvPr id="3" name="Content Placeholder 2"/>
          <p:cNvSpPr>
            <a:spLocks noGrp="1"/>
          </p:cNvSpPr>
          <p:nvPr>
            <p:ph idx="1"/>
          </p:nvPr>
        </p:nvSpPr>
        <p:spPr>
          <a:xfrm>
            <a:off x="141571" y="863444"/>
            <a:ext cx="11929641" cy="5590565"/>
          </a:xfrm>
        </p:spPr>
        <p:txBody>
          <a:bodyPr/>
          <a:lstStyle/>
          <a:p>
            <a:r>
              <a:rPr lang="en-US" dirty="0" smtClean="0"/>
              <a:t>In addition to being more robust </a:t>
            </a:r>
            <a:r>
              <a:rPr lang="en-US" dirty="0"/>
              <a:t>than </a:t>
            </a:r>
            <a:r>
              <a:rPr lang="en-US" dirty="0" err="1"/>
              <a:t>localist</a:t>
            </a:r>
            <a:r>
              <a:rPr lang="en-US" dirty="0"/>
              <a:t> </a:t>
            </a:r>
            <a:r>
              <a:rPr lang="en-US" dirty="0" smtClean="0"/>
              <a:t>representation, distributed representation can also be more efficient. </a:t>
            </a:r>
          </a:p>
          <a:p>
            <a:r>
              <a:rPr lang="en-US" dirty="0" smtClean="0"/>
              <a:t>Consider the problem of describing the locations of objects (2, 3) on a two-dimensional 8 by 8 grid. </a:t>
            </a:r>
            <a:endParaRPr lang="en-US" dirty="0"/>
          </a:p>
        </p:txBody>
      </p:sp>
      <p:graphicFrame>
        <p:nvGraphicFramePr>
          <p:cNvPr id="29" name="Table 28"/>
          <p:cNvGraphicFramePr>
            <a:graphicFrameLocks noGrp="1"/>
          </p:cNvGraphicFramePr>
          <p:nvPr>
            <p:extLst>
              <p:ext uri="{D42A27DB-BD31-4B8C-83A1-F6EECF244321}">
                <p14:modId xmlns:p14="http://schemas.microsoft.com/office/powerpoint/2010/main" val="2384381191"/>
              </p:ext>
            </p:extLst>
          </p:nvPr>
        </p:nvGraphicFramePr>
        <p:xfrm>
          <a:off x="1564409" y="3098260"/>
          <a:ext cx="2654304" cy="2926080"/>
        </p:xfrm>
        <a:graphic>
          <a:graphicData uri="http://schemas.openxmlformats.org/drawingml/2006/table">
            <a:tbl>
              <a:tblPr firstRow="1" bandRow="1">
                <a:tableStyleId>{5940675A-B579-460E-94D1-54222C63F5DA}</a:tableStyleId>
              </a:tblPr>
              <a:tblGrid>
                <a:gridCol w="331788"/>
                <a:gridCol w="331788"/>
                <a:gridCol w="331788"/>
                <a:gridCol w="331788"/>
                <a:gridCol w="331788"/>
                <a:gridCol w="331788"/>
                <a:gridCol w="331788"/>
                <a:gridCol w="331788"/>
              </a:tblGrid>
              <a:tr h="337406">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30" name="TextBox 29"/>
          <p:cNvSpPr txBox="1"/>
          <p:nvPr/>
        </p:nvSpPr>
        <p:spPr>
          <a:xfrm>
            <a:off x="1600161" y="6026349"/>
            <a:ext cx="272832" cy="307777"/>
          </a:xfrm>
          <a:prstGeom prst="rect">
            <a:avLst/>
          </a:prstGeom>
          <a:noFill/>
        </p:spPr>
        <p:txBody>
          <a:bodyPr wrap="none" rtlCol="0">
            <a:spAutoFit/>
          </a:bodyPr>
          <a:lstStyle/>
          <a:p>
            <a:r>
              <a:rPr lang="en-US" sz="1400" dirty="0" smtClean="0"/>
              <a:t>1</a:t>
            </a:r>
            <a:endParaRPr lang="en-US" sz="1400" dirty="0"/>
          </a:p>
        </p:txBody>
      </p:sp>
      <p:sp>
        <p:nvSpPr>
          <p:cNvPr id="31" name="TextBox 30"/>
          <p:cNvSpPr txBox="1"/>
          <p:nvPr/>
        </p:nvSpPr>
        <p:spPr>
          <a:xfrm>
            <a:off x="1921872" y="6026349"/>
            <a:ext cx="272832" cy="307777"/>
          </a:xfrm>
          <a:prstGeom prst="rect">
            <a:avLst/>
          </a:prstGeom>
          <a:noFill/>
        </p:spPr>
        <p:txBody>
          <a:bodyPr wrap="none" rtlCol="0">
            <a:spAutoFit/>
          </a:bodyPr>
          <a:lstStyle/>
          <a:p>
            <a:r>
              <a:rPr lang="en-US" sz="1400" dirty="0" smtClean="0"/>
              <a:t>2</a:t>
            </a:r>
            <a:endParaRPr lang="en-US" sz="1400" dirty="0"/>
          </a:p>
        </p:txBody>
      </p:sp>
      <p:sp>
        <p:nvSpPr>
          <p:cNvPr id="32" name="TextBox 31"/>
          <p:cNvSpPr txBox="1"/>
          <p:nvPr/>
        </p:nvSpPr>
        <p:spPr>
          <a:xfrm>
            <a:off x="2243583" y="6026349"/>
            <a:ext cx="272832" cy="307777"/>
          </a:xfrm>
          <a:prstGeom prst="rect">
            <a:avLst/>
          </a:prstGeom>
          <a:noFill/>
        </p:spPr>
        <p:txBody>
          <a:bodyPr wrap="none" rtlCol="0">
            <a:spAutoFit/>
          </a:bodyPr>
          <a:lstStyle/>
          <a:p>
            <a:r>
              <a:rPr lang="en-US" sz="1400" dirty="0" smtClean="0"/>
              <a:t>3</a:t>
            </a:r>
            <a:endParaRPr lang="en-US" sz="1400" dirty="0"/>
          </a:p>
        </p:txBody>
      </p:sp>
      <p:sp>
        <p:nvSpPr>
          <p:cNvPr id="33" name="TextBox 32"/>
          <p:cNvSpPr txBox="1"/>
          <p:nvPr/>
        </p:nvSpPr>
        <p:spPr>
          <a:xfrm>
            <a:off x="2596467" y="6026349"/>
            <a:ext cx="272832" cy="307777"/>
          </a:xfrm>
          <a:prstGeom prst="rect">
            <a:avLst/>
          </a:prstGeom>
          <a:noFill/>
        </p:spPr>
        <p:txBody>
          <a:bodyPr wrap="none" rtlCol="0">
            <a:spAutoFit/>
          </a:bodyPr>
          <a:lstStyle/>
          <a:p>
            <a:r>
              <a:rPr lang="en-US" sz="1400" dirty="0" smtClean="0"/>
              <a:t>4</a:t>
            </a:r>
            <a:endParaRPr lang="en-US" sz="1400" dirty="0"/>
          </a:p>
        </p:txBody>
      </p:sp>
      <p:sp>
        <p:nvSpPr>
          <p:cNvPr id="34" name="TextBox 33"/>
          <p:cNvSpPr txBox="1"/>
          <p:nvPr/>
        </p:nvSpPr>
        <p:spPr>
          <a:xfrm>
            <a:off x="2918178" y="6026349"/>
            <a:ext cx="272832" cy="307777"/>
          </a:xfrm>
          <a:prstGeom prst="rect">
            <a:avLst/>
          </a:prstGeom>
          <a:noFill/>
        </p:spPr>
        <p:txBody>
          <a:bodyPr wrap="none" rtlCol="0">
            <a:spAutoFit/>
          </a:bodyPr>
          <a:lstStyle/>
          <a:p>
            <a:r>
              <a:rPr lang="en-US" sz="1400" dirty="0" smtClean="0"/>
              <a:t>5</a:t>
            </a:r>
            <a:endParaRPr lang="en-US" sz="1400" dirty="0"/>
          </a:p>
        </p:txBody>
      </p:sp>
      <p:sp>
        <p:nvSpPr>
          <p:cNvPr id="35" name="TextBox 34"/>
          <p:cNvSpPr txBox="1"/>
          <p:nvPr/>
        </p:nvSpPr>
        <p:spPr>
          <a:xfrm>
            <a:off x="3260671" y="6026349"/>
            <a:ext cx="272832" cy="307777"/>
          </a:xfrm>
          <a:prstGeom prst="rect">
            <a:avLst/>
          </a:prstGeom>
          <a:noFill/>
        </p:spPr>
        <p:txBody>
          <a:bodyPr wrap="none" rtlCol="0">
            <a:spAutoFit/>
          </a:bodyPr>
          <a:lstStyle/>
          <a:p>
            <a:r>
              <a:rPr lang="en-US" sz="1400" dirty="0" smtClean="0"/>
              <a:t>6</a:t>
            </a:r>
            <a:endParaRPr lang="en-US" sz="1400" dirty="0"/>
          </a:p>
        </p:txBody>
      </p:sp>
      <p:sp>
        <p:nvSpPr>
          <p:cNvPr id="36" name="TextBox 35"/>
          <p:cNvSpPr txBox="1"/>
          <p:nvPr/>
        </p:nvSpPr>
        <p:spPr>
          <a:xfrm>
            <a:off x="3582382" y="6026349"/>
            <a:ext cx="272832" cy="307777"/>
          </a:xfrm>
          <a:prstGeom prst="rect">
            <a:avLst/>
          </a:prstGeom>
          <a:noFill/>
        </p:spPr>
        <p:txBody>
          <a:bodyPr wrap="none" rtlCol="0">
            <a:spAutoFit/>
          </a:bodyPr>
          <a:lstStyle/>
          <a:p>
            <a:r>
              <a:rPr lang="en-US" sz="1400" dirty="0" smtClean="0"/>
              <a:t>7</a:t>
            </a:r>
            <a:endParaRPr lang="en-US" sz="1400" dirty="0"/>
          </a:p>
        </p:txBody>
      </p:sp>
      <p:sp>
        <p:nvSpPr>
          <p:cNvPr id="37" name="TextBox 36"/>
          <p:cNvSpPr txBox="1"/>
          <p:nvPr/>
        </p:nvSpPr>
        <p:spPr>
          <a:xfrm>
            <a:off x="3914487" y="6026349"/>
            <a:ext cx="272832" cy="307777"/>
          </a:xfrm>
          <a:prstGeom prst="rect">
            <a:avLst/>
          </a:prstGeom>
          <a:noFill/>
        </p:spPr>
        <p:txBody>
          <a:bodyPr wrap="none" rtlCol="0">
            <a:spAutoFit/>
          </a:bodyPr>
          <a:lstStyle/>
          <a:p>
            <a:r>
              <a:rPr lang="en-US" sz="1400" dirty="0" smtClean="0"/>
              <a:t>8</a:t>
            </a:r>
            <a:endParaRPr lang="en-US" sz="1400" dirty="0"/>
          </a:p>
        </p:txBody>
      </p:sp>
      <p:sp>
        <p:nvSpPr>
          <p:cNvPr id="38" name="TextBox 37"/>
          <p:cNvSpPr txBox="1"/>
          <p:nvPr/>
        </p:nvSpPr>
        <p:spPr>
          <a:xfrm>
            <a:off x="1310883" y="5628962"/>
            <a:ext cx="272832" cy="307777"/>
          </a:xfrm>
          <a:prstGeom prst="rect">
            <a:avLst/>
          </a:prstGeom>
          <a:noFill/>
        </p:spPr>
        <p:txBody>
          <a:bodyPr wrap="none" rtlCol="0">
            <a:spAutoFit/>
          </a:bodyPr>
          <a:lstStyle/>
          <a:p>
            <a:r>
              <a:rPr lang="en-US" sz="1400" dirty="0" smtClean="0"/>
              <a:t>1</a:t>
            </a:r>
            <a:endParaRPr lang="en-US" sz="1400" dirty="0"/>
          </a:p>
        </p:txBody>
      </p:sp>
      <p:sp>
        <p:nvSpPr>
          <p:cNvPr id="39" name="TextBox 38"/>
          <p:cNvSpPr txBox="1"/>
          <p:nvPr/>
        </p:nvSpPr>
        <p:spPr>
          <a:xfrm>
            <a:off x="1310883" y="5271040"/>
            <a:ext cx="272832" cy="307777"/>
          </a:xfrm>
          <a:prstGeom prst="rect">
            <a:avLst/>
          </a:prstGeom>
          <a:noFill/>
        </p:spPr>
        <p:txBody>
          <a:bodyPr wrap="none" rtlCol="0">
            <a:spAutoFit/>
          </a:bodyPr>
          <a:lstStyle/>
          <a:p>
            <a:r>
              <a:rPr lang="en-US" sz="1400" dirty="0" smtClean="0"/>
              <a:t>2</a:t>
            </a:r>
            <a:endParaRPr lang="en-US" sz="1400" dirty="0"/>
          </a:p>
        </p:txBody>
      </p:sp>
      <p:sp>
        <p:nvSpPr>
          <p:cNvPr id="40" name="TextBox 39"/>
          <p:cNvSpPr txBox="1"/>
          <p:nvPr/>
        </p:nvSpPr>
        <p:spPr>
          <a:xfrm>
            <a:off x="1310883" y="4913119"/>
            <a:ext cx="272832" cy="307777"/>
          </a:xfrm>
          <a:prstGeom prst="rect">
            <a:avLst/>
          </a:prstGeom>
          <a:noFill/>
        </p:spPr>
        <p:txBody>
          <a:bodyPr wrap="none" rtlCol="0">
            <a:spAutoFit/>
          </a:bodyPr>
          <a:lstStyle/>
          <a:p>
            <a:r>
              <a:rPr lang="en-US" sz="1400" dirty="0" smtClean="0"/>
              <a:t>3</a:t>
            </a:r>
            <a:endParaRPr lang="en-US" sz="1400" dirty="0"/>
          </a:p>
        </p:txBody>
      </p:sp>
      <p:sp>
        <p:nvSpPr>
          <p:cNvPr id="41" name="TextBox 40"/>
          <p:cNvSpPr txBox="1"/>
          <p:nvPr/>
        </p:nvSpPr>
        <p:spPr>
          <a:xfrm>
            <a:off x="1310883" y="4555198"/>
            <a:ext cx="272832" cy="307777"/>
          </a:xfrm>
          <a:prstGeom prst="rect">
            <a:avLst/>
          </a:prstGeom>
          <a:noFill/>
        </p:spPr>
        <p:txBody>
          <a:bodyPr wrap="none" rtlCol="0">
            <a:spAutoFit/>
          </a:bodyPr>
          <a:lstStyle/>
          <a:p>
            <a:r>
              <a:rPr lang="en-US" sz="1400" dirty="0" smtClean="0"/>
              <a:t>4</a:t>
            </a:r>
            <a:endParaRPr lang="en-US" sz="1400" dirty="0"/>
          </a:p>
        </p:txBody>
      </p:sp>
      <p:sp>
        <p:nvSpPr>
          <p:cNvPr id="42" name="TextBox 41"/>
          <p:cNvSpPr txBox="1"/>
          <p:nvPr/>
        </p:nvSpPr>
        <p:spPr>
          <a:xfrm>
            <a:off x="1310883" y="4197277"/>
            <a:ext cx="272832" cy="307777"/>
          </a:xfrm>
          <a:prstGeom prst="rect">
            <a:avLst/>
          </a:prstGeom>
          <a:noFill/>
        </p:spPr>
        <p:txBody>
          <a:bodyPr wrap="none" rtlCol="0">
            <a:spAutoFit/>
          </a:bodyPr>
          <a:lstStyle/>
          <a:p>
            <a:r>
              <a:rPr lang="en-US" sz="1400" dirty="0" smtClean="0"/>
              <a:t>5</a:t>
            </a:r>
            <a:endParaRPr lang="en-US" sz="1400" dirty="0"/>
          </a:p>
        </p:txBody>
      </p:sp>
      <p:sp>
        <p:nvSpPr>
          <p:cNvPr id="43" name="TextBox 42"/>
          <p:cNvSpPr txBox="1"/>
          <p:nvPr/>
        </p:nvSpPr>
        <p:spPr>
          <a:xfrm>
            <a:off x="1310883" y="3839356"/>
            <a:ext cx="272832" cy="307777"/>
          </a:xfrm>
          <a:prstGeom prst="rect">
            <a:avLst/>
          </a:prstGeom>
          <a:noFill/>
        </p:spPr>
        <p:txBody>
          <a:bodyPr wrap="none" rtlCol="0">
            <a:spAutoFit/>
          </a:bodyPr>
          <a:lstStyle/>
          <a:p>
            <a:r>
              <a:rPr lang="en-US" sz="1400" dirty="0" smtClean="0"/>
              <a:t>6</a:t>
            </a:r>
            <a:endParaRPr lang="en-US" sz="1400" dirty="0"/>
          </a:p>
        </p:txBody>
      </p:sp>
      <p:sp>
        <p:nvSpPr>
          <p:cNvPr id="44" name="TextBox 43"/>
          <p:cNvSpPr txBox="1"/>
          <p:nvPr/>
        </p:nvSpPr>
        <p:spPr>
          <a:xfrm>
            <a:off x="1310883" y="3481435"/>
            <a:ext cx="272832" cy="307777"/>
          </a:xfrm>
          <a:prstGeom prst="rect">
            <a:avLst/>
          </a:prstGeom>
          <a:noFill/>
        </p:spPr>
        <p:txBody>
          <a:bodyPr wrap="none" rtlCol="0">
            <a:spAutoFit/>
          </a:bodyPr>
          <a:lstStyle/>
          <a:p>
            <a:r>
              <a:rPr lang="en-US" sz="1400" dirty="0" smtClean="0"/>
              <a:t>7</a:t>
            </a:r>
            <a:endParaRPr lang="en-US" sz="1400" dirty="0"/>
          </a:p>
        </p:txBody>
      </p:sp>
      <p:sp>
        <p:nvSpPr>
          <p:cNvPr id="45" name="TextBox 44"/>
          <p:cNvSpPr txBox="1"/>
          <p:nvPr/>
        </p:nvSpPr>
        <p:spPr>
          <a:xfrm>
            <a:off x="1310883" y="3123514"/>
            <a:ext cx="272832" cy="307777"/>
          </a:xfrm>
          <a:prstGeom prst="rect">
            <a:avLst/>
          </a:prstGeom>
          <a:noFill/>
        </p:spPr>
        <p:txBody>
          <a:bodyPr wrap="none" rtlCol="0">
            <a:spAutoFit/>
          </a:bodyPr>
          <a:lstStyle/>
          <a:p>
            <a:r>
              <a:rPr lang="en-US" sz="1400" dirty="0" smtClean="0"/>
              <a:t>8</a:t>
            </a:r>
            <a:endParaRPr lang="en-US" sz="1400" dirty="0"/>
          </a:p>
        </p:txBody>
      </p:sp>
      <p:sp>
        <p:nvSpPr>
          <p:cNvPr id="46" name="TextBox 45"/>
          <p:cNvSpPr txBox="1"/>
          <p:nvPr/>
        </p:nvSpPr>
        <p:spPr>
          <a:xfrm>
            <a:off x="1700100" y="2619100"/>
            <a:ext cx="2338398" cy="369332"/>
          </a:xfrm>
          <a:prstGeom prst="rect">
            <a:avLst/>
          </a:prstGeom>
          <a:noFill/>
        </p:spPr>
        <p:txBody>
          <a:bodyPr wrap="square" rtlCol="0">
            <a:spAutoFit/>
          </a:bodyPr>
          <a:lstStyle/>
          <a:p>
            <a:r>
              <a:rPr lang="en-US" dirty="0" err="1" smtClean="0"/>
              <a:t>Localist</a:t>
            </a:r>
            <a:r>
              <a:rPr lang="en-US" dirty="0" smtClean="0"/>
              <a:t> Representation</a:t>
            </a:r>
            <a:endParaRPr lang="en-US" dirty="0"/>
          </a:p>
        </p:txBody>
      </p:sp>
      <p:graphicFrame>
        <p:nvGraphicFramePr>
          <p:cNvPr id="47" name="Table 46"/>
          <p:cNvGraphicFramePr>
            <a:graphicFrameLocks noGrp="1"/>
          </p:cNvGraphicFramePr>
          <p:nvPr>
            <p:extLst>
              <p:ext uri="{D42A27DB-BD31-4B8C-83A1-F6EECF244321}">
                <p14:modId xmlns:p14="http://schemas.microsoft.com/office/powerpoint/2010/main" val="3048297269"/>
              </p:ext>
            </p:extLst>
          </p:nvPr>
        </p:nvGraphicFramePr>
        <p:xfrm>
          <a:off x="5852391" y="3010659"/>
          <a:ext cx="2654304" cy="2926080"/>
        </p:xfrm>
        <a:graphic>
          <a:graphicData uri="http://schemas.openxmlformats.org/drawingml/2006/table">
            <a:tbl>
              <a:tblPr firstRow="1" bandRow="1">
                <a:tableStyleId>{5940675A-B579-460E-94D1-54222C63F5DA}</a:tableStyleId>
              </a:tblPr>
              <a:tblGrid>
                <a:gridCol w="331788"/>
                <a:gridCol w="331788"/>
                <a:gridCol w="331788"/>
                <a:gridCol w="331788"/>
                <a:gridCol w="331788"/>
                <a:gridCol w="331788"/>
                <a:gridCol w="331788"/>
                <a:gridCol w="331788"/>
              </a:tblGrid>
              <a:tr h="337406">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r>
                        <a:rPr lang="en-US" dirty="0" smtClean="0"/>
                        <a:t> </a:t>
                      </a:r>
                      <a:r>
                        <a:rPr lang="en-US" sz="1200" dirty="0" smtClean="0"/>
                        <a:t>X</a:t>
                      </a:r>
                      <a:endParaRPr lang="en-US" sz="1200" dirty="0"/>
                    </a:p>
                  </a:txBody>
                  <a:tcP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37406">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8" name="TextBox 47"/>
          <p:cNvSpPr txBox="1"/>
          <p:nvPr/>
        </p:nvSpPr>
        <p:spPr>
          <a:xfrm>
            <a:off x="5888143" y="5938748"/>
            <a:ext cx="272832" cy="307777"/>
          </a:xfrm>
          <a:prstGeom prst="rect">
            <a:avLst/>
          </a:prstGeom>
          <a:noFill/>
        </p:spPr>
        <p:txBody>
          <a:bodyPr wrap="none" rtlCol="0">
            <a:spAutoFit/>
          </a:bodyPr>
          <a:lstStyle/>
          <a:p>
            <a:r>
              <a:rPr lang="en-US" sz="1400" dirty="0" smtClean="0"/>
              <a:t>1</a:t>
            </a:r>
            <a:endParaRPr lang="en-US" sz="1400" dirty="0"/>
          </a:p>
        </p:txBody>
      </p:sp>
      <p:sp>
        <p:nvSpPr>
          <p:cNvPr id="49" name="TextBox 48"/>
          <p:cNvSpPr txBox="1"/>
          <p:nvPr/>
        </p:nvSpPr>
        <p:spPr>
          <a:xfrm>
            <a:off x="6209854" y="5938748"/>
            <a:ext cx="272832" cy="307777"/>
          </a:xfrm>
          <a:prstGeom prst="rect">
            <a:avLst/>
          </a:prstGeom>
          <a:noFill/>
        </p:spPr>
        <p:txBody>
          <a:bodyPr wrap="none" rtlCol="0">
            <a:spAutoFit/>
          </a:bodyPr>
          <a:lstStyle/>
          <a:p>
            <a:r>
              <a:rPr lang="en-US" sz="1400" dirty="0" smtClean="0"/>
              <a:t>2</a:t>
            </a:r>
            <a:endParaRPr lang="en-US" sz="1400" dirty="0"/>
          </a:p>
        </p:txBody>
      </p:sp>
      <p:sp>
        <p:nvSpPr>
          <p:cNvPr id="50" name="TextBox 49"/>
          <p:cNvSpPr txBox="1"/>
          <p:nvPr/>
        </p:nvSpPr>
        <p:spPr>
          <a:xfrm>
            <a:off x="6531565" y="5938748"/>
            <a:ext cx="272832" cy="307777"/>
          </a:xfrm>
          <a:prstGeom prst="rect">
            <a:avLst/>
          </a:prstGeom>
          <a:noFill/>
        </p:spPr>
        <p:txBody>
          <a:bodyPr wrap="none" rtlCol="0">
            <a:spAutoFit/>
          </a:bodyPr>
          <a:lstStyle/>
          <a:p>
            <a:r>
              <a:rPr lang="en-US" sz="1400" dirty="0" smtClean="0"/>
              <a:t>3</a:t>
            </a:r>
            <a:endParaRPr lang="en-US" sz="1400" dirty="0"/>
          </a:p>
        </p:txBody>
      </p:sp>
      <p:sp>
        <p:nvSpPr>
          <p:cNvPr id="51" name="TextBox 50"/>
          <p:cNvSpPr txBox="1"/>
          <p:nvPr/>
        </p:nvSpPr>
        <p:spPr>
          <a:xfrm>
            <a:off x="6884449" y="5938748"/>
            <a:ext cx="272832" cy="307777"/>
          </a:xfrm>
          <a:prstGeom prst="rect">
            <a:avLst/>
          </a:prstGeom>
          <a:noFill/>
        </p:spPr>
        <p:txBody>
          <a:bodyPr wrap="none" rtlCol="0">
            <a:spAutoFit/>
          </a:bodyPr>
          <a:lstStyle/>
          <a:p>
            <a:r>
              <a:rPr lang="en-US" sz="1400" dirty="0" smtClean="0"/>
              <a:t>4</a:t>
            </a:r>
            <a:endParaRPr lang="en-US" sz="1400" dirty="0"/>
          </a:p>
        </p:txBody>
      </p:sp>
      <p:sp>
        <p:nvSpPr>
          <p:cNvPr id="52" name="TextBox 51"/>
          <p:cNvSpPr txBox="1"/>
          <p:nvPr/>
        </p:nvSpPr>
        <p:spPr>
          <a:xfrm>
            <a:off x="7206160" y="5938748"/>
            <a:ext cx="272832" cy="307777"/>
          </a:xfrm>
          <a:prstGeom prst="rect">
            <a:avLst/>
          </a:prstGeom>
          <a:noFill/>
        </p:spPr>
        <p:txBody>
          <a:bodyPr wrap="none" rtlCol="0">
            <a:spAutoFit/>
          </a:bodyPr>
          <a:lstStyle/>
          <a:p>
            <a:r>
              <a:rPr lang="en-US" sz="1400" dirty="0" smtClean="0"/>
              <a:t>5</a:t>
            </a:r>
            <a:endParaRPr lang="en-US" sz="1400" dirty="0"/>
          </a:p>
        </p:txBody>
      </p:sp>
      <p:sp>
        <p:nvSpPr>
          <p:cNvPr id="53" name="TextBox 52"/>
          <p:cNvSpPr txBox="1"/>
          <p:nvPr/>
        </p:nvSpPr>
        <p:spPr>
          <a:xfrm>
            <a:off x="7548653" y="5938748"/>
            <a:ext cx="272832" cy="307777"/>
          </a:xfrm>
          <a:prstGeom prst="rect">
            <a:avLst/>
          </a:prstGeom>
          <a:noFill/>
        </p:spPr>
        <p:txBody>
          <a:bodyPr wrap="none" rtlCol="0">
            <a:spAutoFit/>
          </a:bodyPr>
          <a:lstStyle/>
          <a:p>
            <a:r>
              <a:rPr lang="en-US" sz="1400" dirty="0" smtClean="0"/>
              <a:t>6</a:t>
            </a:r>
            <a:endParaRPr lang="en-US" sz="1400" dirty="0"/>
          </a:p>
        </p:txBody>
      </p:sp>
      <p:sp>
        <p:nvSpPr>
          <p:cNvPr id="54" name="TextBox 53"/>
          <p:cNvSpPr txBox="1"/>
          <p:nvPr/>
        </p:nvSpPr>
        <p:spPr>
          <a:xfrm>
            <a:off x="7870364" y="5938748"/>
            <a:ext cx="272832" cy="307777"/>
          </a:xfrm>
          <a:prstGeom prst="rect">
            <a:avLst/>
          </a:prstGeom>
          <a:noFill/>
        </p:spPr>
        <p:txBody>
          <a:bodyPr wrap="none" rtlCol="0">
            <a:spAutoFit/>
          </a:bodyPr>
          <a:lstStyle/>
          <a:p>
            <a:r>
              <a:rPr lang="en-US" sz="1400" dirty="0" smtClean="0"/>
              <a:t>7</a:t>
            </a:r>
            <a:endParaRPr lang="en-US" sz="1400" dirty="0"/>
          </a:p>
        </p:txBody>
      </p:sp>
      <p:sp>
        <p:nvSpPr>
          <p:cNvPr id="55" name="TextBox 54"/>
          <p:cNvSpPr txBox="1"/>
          <p:nvPr/>
        </p:nvSpPr>
        <p:spPr>
          <a:xfrm>
            <a:off x="8202469" y="5938748"/>
            <a:ext cx="272832" cy="307777"/>
          </a:xfrm>
          <a:prstGeom prst="rect">
            <a:avLst/>
          </a:prstGeom>
          <a:noFill/>
        </p:spPr>
        <p:txBody>
          <a:bodyPr wrap="none" rtlCol="0">
            <a:spAutoFit/>
          </a:bodyPr>
          <a:lstStyle/>
          <a:p>
            <a:r>
              <a:rPr lang="en-US" sz="1400" dirty="0" smtClean="0"/>
              <a:t>8</a:t>
            </a:r>
            <a:endParaRPr lang="en-US" sz="1400" dirty="0"/>
          </a:p>
        </p:txBody>
      </p:sp>
      <p:sp>
        <p:nvSpPr>
          <p:cNvPr id="56" name="TextBox 55"/>
          <p:cNvSpPr txBox="1"/>
          <p:nvPr/>
        </p:nvSpPr>
        <p:spPr>
          <a:xfrm>
            <a:off x="5598865" y="5541361"/>
            <a:ext cx="272832" cy="307777"/>
          </a:xfrm>
          <a:prstGeom prst="rect">
            <a:avLst/>
          </a:prstGeom>
          <a:noFill/>
        </p:spPr>
        <p:txBody>
          <a:bodyPr wrap="none" rtlCol="0">
            <a:spAutoFit/>
          </a:bodyPr>
          <a:lstStyle/>
          <a:p>
            <a:r>
              <a:rPr lang="en-US" sz="1400" dirty="0" smtClean="0"/>
              <a:t>1</a:t>
            </a:r>
            <a:endParaRPr lang="en-US" sz="1400" dirty="0"/>
          </a:p>
        </p:txBody>
      </p:sp>
      <p:sp>
        <p:nvSpPr>
          <p:cNvPr id="57" name="TextBox 56"/>
          <p:cNvSpPr txBox="1"/>
          <p:nvPr/>
        </p:nvSpPr>
        <p:spPr>
          <a:xfrm>
            <a:off x="5598865" y="5183439"/>
            <a:ext cx="272832" cy="307777"/>
          </a:xfrm>
          <a:prstGeom prst="rect">
            <a:avLst/>
          </a:prstGeom>
          <a:noFill/>
        </p:spPr>
        <p:txBody>
          <a:bodyPr wrap="none" rtlCol="0">
            <a:spAutoFit/>
          </a:bodyPr>
          <a:lstStyle/>
          <a:p>
            <a:r>
              <a:rPr lang="en-US" sz="1400" dirty="0" smtClean="0"/>
              <a:t>2</a:t>
            </a:r>
            <a:endParaRPr lang="en-US" sz="1400" dirty="0"/>
          </a:p>
        </p:txBody>
      </p:sp>
      <p:sp>
        <p:nvSpPr>
          <p:cNvPr id="58" name="TextBox 57"/>
          <p:cNvSpPr txBox="1"/>
          <p:nvPr/>
        </p:nvSpPr>
        <p:spPr>
          <a:xfrm>
            <a:off x="5598865" y="4825518"/>
            <a:ext cx="272832" cy="307777"/>
          </a:xfrm>
          <a:prstGeom prst="rect">
            <a:avLst/>
          </a:prstGeom>
          <a:noFill/>
        </p:spPr>
        <p:txBody>
          <a:bodyPr wrap="none" rtlCol="0">
            <a:spAutoFit/>
          </a:bodyPr>
          <a:lstStyle/>
          <a:p>
            <a:r>
              <a:rPr lang="en-US" sz="1400" dirty="0" smtClean="0"/>
              <a:t>3</a:t>
            </a:r>
            <a:endParaRPr lang="en-US" sz="1400" dirty="0"/>
          </a:p>
        </p:txBody>
      </p:sp>
      <p:sp>
        <p:nvSpPr>
          <p:cNvPr id="59" name="TextBox 58"/>
          <p:cNvSpPr txBox="1"/>
          <p:nvPr/>
        </p:nvSpPr>
        <p:spPr>
          <a:xfrm>
            <a:off x="5598865" y="4467597"/>
            <a:ext cx="272832" cy="307777"/>
          </a:xfrm>
          <a:prstGeom prst="rect">
            <a:avLst/>
          </a:prstGeom>
          <a:noFill/>
        </p:spPr>
        <p:txBody>
          <a:bodyPr wrap="none" rtlCol="0">
            <a:spAutoFit/>
          </a:bodyPr>
          <a:lstStyle/>
          <a:p>
            <a:r>
              <a:rPr lang="en-US" sz="1400" dirty="0" smtClean="0"/>
              <a:t>4</a:t>
            </a:r>
            <a:endParaRPr lang="en-US" sz="1400" dirty="0"/>
          </a:p>
        </p:txBody>
      </p:sp>
      <p:sp>
        <p:nvSpPr>
          <p:cNvPr id="60" name="TextBox 59"/>
          <p:cNvSpPr txBox="1"/>
          <p:nvPr/>
        </p:nvSpPr>
        <p:spPr>
          <a:xfrm>
            <a:off x="5598865" y="4109676"/>
            <a:ext cx="272832" cy="307777"/>
          </a:xfrm>
          <a:prstGeom prst="rect">
            <a:avLst/>
          </a:prstGeom>
          <a:noFill/>
        </p:spPr>
        <p:txBody>
          <a:bodyPr wrap="none" rtlCol="0">
            <a:spAutoFit/>
          </a:bodyPr>
          <a:lstStyle/>
          <a:p>
            <a:r>
              <a:rPr lang="en-US" sz="1400" dirty="0" smtClean="0"/>
              <a:t>5</a:t>
            </a:r>
            <a:endParaRPr lang="en-US" sz="1400" dirty="0"/>
          </a:p>
        </p:txBody>
      </p:sp>
      <p:sp>
        <p:nvSpPr>
          <p:cNvPr id="61" name="TextBox 60"/>
          <p:cNvSpPr txBox="1"/>
          <p:nvPr/>
        </p:nvSpPr>
        <p:spPr>
          <a:xfrm>
            <a:off x="5598865" y="3751755"/>
            <a:ext cx="272832" cy="307777"/>
          </a:xfrm>
          <a:prstGeom prst="rect">
            <a:avLst/>
          </a:prstGeom>
          <a:noFill/>
        </p:spPr>
        <p:txBody>
          <a:bodyPr wrap="none" rtlCol="0">
            <a:spAutoFit/>
          </a:bodyPr>
          <a:lstStyle/>
          <a:p>
            <a:r>
              <a:rPr lang="en-US" sz="1400" dirty="0" smtClean="0"/>
              <a:t>6</a:t>
            </a:r>
            <a:endParaRPr lang="en-US" sz="1400" dirty="0"/>
          </a:p>
        </p:txBody>
      </p:sp>
      <p:sp>
        <p:nvSpPr>
          <p:cNvPr id="62" name="TextBox 61"/>
          <p:cNvSpPr txBox="1"/>
          <p:nvPr/>
        </p:nvSpPr>
        <p:spPr>
          <a:xfrm>
            <a:off x="5598865" y="3393834"/>
            <a:ext cx="272832" cy="307777"/>
          </a:xfrm>
          <a:prstGeom prst="rect">
            <a:avLst/>
          </a:prstGeom>
          <a:noFill/>
        </p:spPr>
        <p:txBody>
          <a:bodyPr wrap="none" rtlCol="0">
            <a:spAutoFit/>
          </a:bodyPr>
          <a:lstStyle/>
          <a:p>
            <a:r>
              <a:rPr lang="en-US" sz="1400" dirty="0" smtClean="0"/>
              <a:t>7</a:t>
            </a:r>
            <a:endParaRPr lang="en-US" sz="1400" dirty="0"/>
          </a:p>
        </p:txBody>
      </p:sp>
      <p:sp>
        <p:nvSpPr>
          <p:cNvPr id="63" name="TextBox 62"/>
          <p:cNvSpPr txBox="1"/>
          <p:nvPr/>
        </p:nvSpPr>
        <p:spPr>
          <a:xfrm>
            <a:off x="5598865" y="3035913"/>
            <a:ext cx="272832" cy="307777"/>
          </a:xfrm>
          <a:prstGeom prst="rect">
            <a:avLst/>
          </a:prstGeom>
          <a:noFill/>
        </p:spPr>
        <p:txBody>
          <a:bodyPr wrap="none" rtlCol="0">
            <a:spAutoFit/>
          </a:bodyPr>
          <a:lstStyle/>
          <a:p>
            <a:r>
              <a:rPr lang="en-US" sz="1400" dirty="0" smtClean="0"/>
              <a:t>8</a:t>
            </a:r>
            <a:endParaRPr lang="en-US" sz="1400" dirty="0"/>
          </a:p>
        </p:txBody>
      </p:sp>
      <p:sp>
        <p:nvSpPr>
          <p:cNvPr id="64" name="TextBox 63"/>
          <p:cNvSpPr txBox="1"/>
          <p:nvPr/>
        </p:nvSpPr>
        <p:spPr>
          <a:xfrm>
            <a:off x="5888143" y="2510717"/>
            <a:ext cx="4346902" cy="369332"/>
          </a:xfrm>
          <a:prstGeom prst="rect">
            <a:avLst/>
          </a:prstGeom>
          <a:noFill/>
        </p:spPr>
        <p:txBody>
          <a:bodyPr wrap="square" rtlCol="0">
            <a:spAutoFit/>
          </a:bodyPr>
          <a:lstStyle/>
          <a:p>
            <a:r>
              <a:rPr lang="en-US" dirty="0" smtClean="0"/>
              <a:t>More efficient  Representation with 16 units </a:t>
            </a:r>
            <a:endParaRPr lang="en-US" dirty="0"/>
          </a:p>
        </p:txBody>
      </p:sp>
    </p:spTree>
    <p:extLst>
      <p:ext uri="{BB962C8B-B14F-4D97-AF65-F5344CB8AC3E}">
        <p14:creationId xmlns:p14="http://schemas.microsoft.com/office/powerpoint/2010/main" val="2102520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fade">
                                      <p:cBhvr>
                                        <p:cTn id="20" dur="500"/>
                                        <p:tgtEl>
                                          <p:spTgt spid="3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fade">
                                      <p:cBhvr>
                                        <p:cTn id="26" dur="500"/>
                                        <p:tgtEl>
                                          <p:spTgt spid="3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500"/>
                                        <p:tgtEl>
                                          <p:spTgt spid="3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500"/>
                                        <p:tgtEl>
                                          <p:spTgt spid="3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7"/>
                                        </p:tgtEl>
                                        <p:attrNameLst>
                                          <p:attrName>style.visibility</p:attrName>
                                        </p:attrNameLst>
                                      </p:cBhvr>
                                      <p:to>
                                        <p:strVal val="visible"/>
                                      </p:to>
                                    </p:set>
                                    <p:animEffect transition="in" filter="fade">
                                      <p:cBhvr>
                                        <p:cTn id="41" dur="500"/>
                                        <p:tgtEl>
                                          <p:spTgt spid="3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500"/>
                                        <p:tgtEl>
                                          <p:spTgt spid="3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fade">
                                      <p:cBhvr>
                                        <p:cTn id="50" dur="500"/>
                                        <p:tgtEl>
                                          <p:spTgt spid="4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fade">
                                      <p:cBhvr>
                                        <p:cTn id="53" dur="500"/>
                                        <p:tgtEl>
                                          <p:spTgt spid="4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fade">
                                      <p:cBhvr>
                                        <p:cTn id="56" dur="500"/>
                                        <p:tgtEl>
                                          <p:spTgt spid="4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fade">
                                      <p:cBhvr>
                                        <p:cTn id="62" dur="500"/>
                                        <p:tgtEl>
                                          <p:spTgt spid="44"/>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45"/>
                                        </p:tgtEl>
                                        <p:attrNameLst>
                                          <p:attrName>style.visibility</p:attrName>
                                        </p:attrNameLst>
                                      </p:cBhvr>
                                      <p:to>
                                        <p:strVal val="visible"/>
                                      </p:to>
                                    </p:set>
                                    <p:animEffect transition="in" filter="fade">
                                      <p:cBhvr>
                                        <p:cTn id="65" dur="500"/>
                                        <p:tgtEl>
                                          <p:spTgt spid="4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46"/>
                                        </p:tgtEl>
                                        <p:attrNameLst>
                                          <p:attrName>style.visibility</p:attrName>
                                        </p:attrNameLst>
                                      </p:cBhvr>
                                      <p:to>
                                        <p:strVal val="visible"/>
                                      </p:to>
                                    </p:set>
                                    <p:animEffect transition="in" filter="fade">
                                      <p:cBhvr>
                                        <p:cTn id="68" dur="500"/>
                                        <p:tgtEl>
                                          <p:spTgt spid="46"/>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47"/>
                                        </p:tgtEl>
                                        <p:attrNameLst>
                                          <p:attrName>style.visibility</p:attrName>
                                        </p:attrNameLst>
                                      </p:cBhvr>
                                      <p:to>
                                        <p:strVal val="visible"/>
                                      </p:to>
                                    </p:set>
                                    <p:animEffect transition="in" filter="fade">
                                      <p:cBhvr>
                                        <p:cTn id="73" dur="500"/>
                                        <p:tgtEl>
                                          <p:spTgt spid="4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48"/>
                                        </p:tgtEl>
                                        <p:attrNameLst>
                                          <p:attrName>style.visibility</p:attrName>
                                        </p:attrNameLst>
                                      </p:cBhvr>
                                      <p:to>
                                        <p:strVal val="visible"/>
                                      </p:to>
                                    </p:set>
                                    <p:animEffect transition="in" filter="fade">
                                      <p:cBhvr>
                                        <p:cTn id="76" dur="500"/>
                                        <p:tgtEl>
                                          <p:spTgt spid="4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fade">
                                      <p:cBhvr>
                                        <p:cTn id="79" dur="500"/>
                                        <p:tgtEl>
                                          <p:spTgt spid="4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50"/>
                                        </p:tgtEl>
                                        <p:attrNameLst>
                                          <p:attrName>style.visibility</p:attrName>
                                        </p:attrNameLst>
                                      </p:cBhvr>
                                      <p:to>
                                        <p:strVal val="visible"/>
                                      </p:to>
                                    </p:set>
                                    <p:animEffect transition="in" filter="fade">
                                      <p:cBhvr>
                                        <p:cTn id="82" dur="500"/>
                                        <p:tgtEl>
                                          <p:spTgt spid="50"/>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51"/>
                                        </p:tgtEl>
                                        <p:attrNameLst>
                                          <p:attrName>style.visibility</p:attrName>
                                        </p:attrNameLst>
                                      </p:cBhvr>
                                      <p:to>
                                        <p:strVal val="visible"/>
                                      </p:to>
                                    </p:set>
                                    <p:animEffect transition="in" filter="fade">
                                      <p:cBhvr>
                                        <p:cTn id="85" dur="500"/>
                                        <p:tgtEl>
                                          <p:spTgt spid="51"/>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52"/>
                                        </p:tgtEl>
                                        <p:attrNameLst>
                                          <p:attrName>style.visibility</p:attrName>
                                        </p:attrNameLst>
                                      </p:cBhvr>
                                      <p:to>
                                        <p:strVal val="visible"/>
                                      </p:to>
                                    </p:set>
                                    <p:animEffect transition="in" filter="fade">
                                      <p:cBhvr>
                                        <p:cTn id="88" dur="500"/>
                                        <p:tgtEl>
                                          <p:spTgt spid="5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53"/>
                                        </p:tgtEl>
                                        <p:attrNameLst>
                                          <p:attrName>style.visibility</p:attrName>
                                        </p:attrNameLst>
                                      </p:cBhvr>
                                      <p:to>
                                        <p:strVal val="visible"/>
                                      </p:to>
                                    </p:set>
                                    <p:animEffect transition="in" filter="fade">
                                      <p:cBhvr>
                                        <p:cTn id="91" dur="500"/>
                                        <p:tgtEl>
                                          <p:spTgt spid="53"/>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54"/>
                                        </p:tgtEl>
                                        <p:attrNameLst>
                                          <p:attrName>style.visibility</p:attrName>
                                        </p:attrNameLst>
                                      </p:cBhvr>
                                      <p:to>
                                        <p:strVal val="visible"/>
                                      </p:to>
                                    </p:set>
                                    <p:animEffect transition="in" filter="fade">
                                      <p:cBhvr>
                                        <p:cTn id="94" dur="500"/>
                                        <p:tgtEl>
                                          <p:spTgt spid="54"/>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55"/>
                                        </p:tgtEl>
                                        <p:attrNameLst>
                                          <p:attrName>style.visibility</p:attrName>
                                        </p:attrNameLst>
                                      </p:cBhvr>
                                      <p:to>
                                        <p:strVal val="visible"/>
                                      </p:to>
                                    </p:set>
                                    <p:animEffect transition="in" filter="fade">
                                      <p:cBhvr>
                                        <p:cTn id="97" dur="500"/>
                                        <p:tgtEl>
                                          <p:spTgt spid="55"/>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56"/>
                                        </p:tgtEl>
                                        <p:attrNameLst>
                                          <p:attrName>style.visibility</p:attrName>
                                        </p:attrNameLst>
                                      </p:cBhvr>
                                      <p:to>
                                        <p:strVal val="visible"/>
                                      </p:to>
                                    </p:set>
                                    <p:animEffect transition="in" filter="fade">
                                      <p:cBhvr>
                                        <p:cTn id="100" dur="500"/>
                                        <p:tgtEl>
                                          <p:spTgt spid="56"/>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57"/>
                                        </p:tgtEl>
                                        <p:attrNameLst>
                                          <p:attrName>style.visibility</p:attrName>
                                        </p:attrNameLst>
                                      </p:cBhvr>
                                      <p:to>
                                        <p:strVal val="visible"/>
                                      </p:to>
                                    </p:set>
                                    <p:animEffect transition="in" filter="fade">
                                      <p:cBhvr>
                                        <p:cTn id="103" dur="500"/>
                                        <p:tgtEl>
                                          <p:spTgt spid="57"/>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58"/>
                                        </p:tgtEl>
                                        <p:attrNameLst>
                                          <p:attrName>style.visibility</p:attrName>
                                        </p:attrNameLst>
                                      </p:cBhvr>
                                      <p:to>
                                        <p:strVal val="visible"/>
                                      </p:to>
                                    </p:set>
                                    <p:animEffect transition="in" filter="fade">
                                      <p:cBhvr>
                                        <p:cTn id="106" dur="500"/>
                                        <p:tgtEl>
                                          <p:spTgt spid="58"/>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59"/>
                                        </p:tgtEl>
                                        <p:attrNameLst>
                                          <p:attrName>style.visibility</p:attrName>
                                        </p:attrNameLst>
                                      </p:cBhvr>
                                      <p:to>
                                        <p:strVal val="visible"/>
                                      </p:to>
                                    </p:set>
                                    <p:animEffect transition="in" filter="fade">
                                      <p:cBhvr>
                                        <p:cTn id="109" dur="500"/>
                                        <p:tgtEl>
                                          <p:spTgt spid="59"/>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1"/>
                                        </p:tgtEl>
                                        <p:attrNameLst>
                                          <p:attrName>style.visibility</p:attrName>
                                        </p:attrNameLst>
                                      </p:cBhvr>
                                      <p:to>
                                        <p:strVal val="visible"/>
                                      </p:to>
                                    </p:set>
                                    <p:animEffect transition="in" filter="fade">
                                      <p:cBhvr>
                                        <p:cTn id="115" dur="500"/>
                                        <p:tgtEl>
                                          <p:spTgt spid="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3"/>
                                        </p:tgtEl>
                                        <p:attrNameLst>
                                          <p:attrName>style.visibility</p:attrName>
                                        </p:attrNameLst>
                                      </p:cBhvr>
                                      <p:to>
                                        <p:strVal val="visible"/>
                                      </p:to>
                                    </p:set>
                                    <p:animEffect transition="in" filter="fade">
                                      <p:cBhvr>
                                        <p:cTn id="121" dur="500"/>
                                        <p:tgtEl>
                                          <p:spTgt spid="63"/>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4"/>
                                        </p:tgtEl>
                                        <p:attrNameLst>
                                          <p:attrName>style.visibility</p:attrName>
                                        </p:attrNameLst>
                                      </p:cBhvr>
                                      <p:to>
                                        <p:strVal val="visible"/>
                                      </p:to>
                                    </p:set>
                                    <p:animEffect transition="in" filter="fade">
                                      <p:cBhvr>
                                        <p:cTn id="124"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44" grpId="0"/>
      <p:bldP spid="45" grpId="0"/>
      <p:bldP spid="46" grpId="0"/>
      <p:bldP spid="48" grpId="0"/>
      <p:bldP spid="49"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Distributed representation using coarse coding </a:t>
            </a:r>
          </a:p>
        </p:txBody>
      </p:sp>
      <p:sp>
        <p:nvSpPr>
          <p:cNvPr id="3" name="Content Placeholder 2"/>
          <p:cNvSpPr>
            <a:spLocks noGrp="1"/>
          </p:cNvSpPr>
          <p:nvPr>
            <p:ph idx="1"/>
          </p:nvPr>
        </p:nvSpPr>
        <p:spPr/>
        <p:txBody>
          <a:bodyPr/>
          <a:lstStyle/>
          <a:p>
            <a:r>
              <a:rPr lang="en-US" dirty="0"/>
              <a:t>There is a distributed representation for this called </a:t>
            </a:r>
            <a:r>
              <a:rPr lang="en-US" dirty="0">
                <a:solidFill>
                  <a:srgbClr val="CC3399"/>
                </a:solidFill>
              </a:rPr>
              <a:t>coarse </a:t>
            </a:r>
            <a:r>
              <a:rPr lang="en-US" dirty="0" smtClean="0">
                <a:solidFill>
                  <a:srgbClr val="CC3399"/>
                </a:solidFill>
              </a:rPr>
              <a:t>coding</a:t>
            </a:r>
            <a:r>
              <a:rPr lang="en-US" dirty="0" smtClean="0"/>
              <a:t>, in which we divide the space of possible object locations into a number of large, overlapping circular zones. </a:t>
            </a:r>
          </a:p>
          <a:p>
            <a:r>
              <a:rPr lang="en-US" dirty="0" smtClean="0"/>
              <a:t>Units are depicted with small dots and their receptive fields as large circles. </a:t>
            </a:r>
            <a:endParaRPr lang="en-US" dirty="0"/>
          </a:p>
        </p:txBody>
      </p:sp>
      <p:sp>
        <p:nvSpPr>
          <p:cNvPr id="5" name="TextBox 4"/>
          <p:cNvSpPr txBox="1"/>
          <p:nvPr/>
        </p:nvSpPr>
        <p:spPr>
          <a:xfrm>
            <a:off x="3733763" y="5688888"/>
            <a:ext cx="272832" cy="307777"/>
          </a:xfrm>
          <a:prstGeom prst="rect">
            <a:avLst/>
          </a:prstGeom>
          <a:noFill/>
        </p:spPr>
        <p:txBody>
          <a:bodyPr wrap="none" rtlCol="0">
            <a:spAutoFit/>
          </a:bodyPr>
          <a:lstStyle/>
          <a:p>
            <a:r>
              <a:rPr lang="en-US" sz="1400" dirty="0" smtClean="0"/>
              <a:t>1</a:t>
            </a:r>
            <a:endParaRPr lang="en-US" sz="1400" dirty="0"/>
          </a:p>
        </p:txBody>
      </p:sp>
      <p:sp>
        <p:nvSpPr>
          <p:cNvPr id="6" name="TextBox 5"/>
          <p:cNvSpPr txBox="1"/>
          <p:nvPr/>
        </p:nvSpPr>
        <p:spPr>
          <a:xfrm>
            <a:off x="4150478" y="5688888"/>
            <a:ext cx="272832" cy="307777"/>
          </a:xfrm>
          <a:prstGeom prst="rect">
            <a:avLst/>
          </a:prstGeom>
          <a:noFill/>
        </p:spPr>
        <p:txBody>
          <a:bodyPr wrap="none" rtlCol="0">
            <a:spAutoFit/>
          </a:bodyPr>
          <a:lstStyle/>
          <a:p>
            <a:r>
              <a:rPr lang="en-US" sz="1400" dirty="0" smtClean="0"/>
              <a:t>2</a:t>
            </a:r>
            <a:endParaRPr lang="en-US" sz="1400" dirty="0"/>
          </a:p>
        </p:txBody>
      </p:sp>
      <p:sp>
        <p:nvSpPr>
          <p:cNvPr id="7" name="TextBox 6"/>
          <p:cNvSpPr txBox="1"/>
          <p:nvPr/>
        </p:nvSpPr>
        <p:spPr>
          <a:xfrm>
            <a:off x="4567193" y="5688888"/>
            <a:ext cx="272832" cy="307777"/>
          </a:xfrm>
          <a:prstGeom prst="rect">
            <a:avLst/>
          </a:prstGeom>
          <a:noFill/>
        </p:spPr>
        <p:txBody>
          <a:bodyPr wrap="none" rtlCol="0">
            <a:spAutoFit/>
          </a:bodyPr>
          <a:lstStyle/>
          <a:p>
            <a:r>
              <a:rPr lang="en-US" sz="1400" dirty="0" smtClean="0"/>
              <a:t>3</a:t>
            </a:r>
            <a:endParaRPr lang="en-US" sz="1400" dirty="0"/>
          </a:p>
        </p:txBody>
      </p:sp>
      <p:sp>
        <p:nvSpPr>
          <p:cNvPr id="8" name="TextBox 7"/>
          <p:cNvSpPr txBox="1"/>
          <p:nvPr/>
        </p:nvSpPr>
        <p:spPr>
          <a:xfrm>
            <a:off x="4983908" y="5688888"/>
            <a:ext cx="272832" cy="307777"/>
          </a:xfrm>
          <a:prstGeom prst="rect">
            <a:avLst/>
          </a:prstGeom>
          <a:noFill/>
        </p:spPr>
        <p:txBody>
          <a:bodyPr wrap="none" rtlCol="0">
            <a:spAutoFit/>
          </a:bodyPr>
          <a:lstStyle/>
          <a:p>
            <a:r>
              <a:rPr lang="en-US" sz="1400" dirty="0" smtClean="0"/>
              <a:t>4</a:t>
            </a:r>
            <a:endParaRPr lang="en-US" sz="1400" dirty="0"/>
          </a:p>
        </p:txBody>
      </p:sp>
      <p:sp>
        <p:nvSpPr>
          <p:cNvPr id="9" name="TextBox 8"/>
          <p:cNvSpPr txBox="1"/>
          <p:nvPr/>
        </p:nvSpPr>
        <p:spPr>
          <a:xfrm>
            <a:off x="5400623" y="5688888"/>
            <a:ext cx="272832" cy="307777"/>
          </a:xfrm>
          <a:prstGeom prst="rect">
            <a:avLst/>
          </a:prstGeom>
          <a:noFill/>
        </p:spPr>
        <p:txBody>
          <a:bodyPr wrap="none" rtlCol="0">
            <a:spAutoFit/>
          </a:bodyPr>
          <a:lstStyle/>
          <a:p>
            <a:r>
              <a:rPr lang="en-US" sz="1400" dirty="0" smtClean="0"/>
              <a:t>5</a:t>
            </a:r>
            <a:endParaRPr lang="en-US" sz="1400" dirty="0"/>
          </a:p>
        </p:txBody>
      </p:sp>
      <p:sp>
        <p:nvSpPr>
          <p:cNvPr id="10" name="TextBox 9"/>
          <p:cNvSpPr txBox="1"/>
          <p:nvPr/>
        </p:nvSpPr>
        <p:spPr>
          <a:xfrm>
            <a:off x="5817338" y="5688888"/>
            <a:ext cx="272832" cy="307777"/>
          </a:xfrm>
          <a:prstGeom prst="rect">
            <a:avLst/>
          </a:prstGeom>
          <a:noFill/>
        </p:spPr>
        <p:txBody>
          <a:bodyPr wrap="none" rtlCol="0">
            <a:spAutoFit/>
          </a:bodyPr>
          <a:lstStyle/>
          <a:p>
            <a:r>
              <a:rPr lang="en-US" sz="1400" dirty="0" smtClean="0"/>
              <a:t>6</a:t>
            </a:r>
            <a:endParaRPr lang="en-US" sz="1400" dirty="0"/>
          </a:p>
        </p:txBody>
      </p:sp>
      <p:sp>
        <p:nvSpPr>
          <p:cNvPr id="11" name="TextBox 10"/>
          <p:cNvSpPr txBox="1"/>
          <p:nvPr/>
        </p:nvSpPr>
        <p:spPr>
          <a:xfrm>
            <a:off x="6234053" y="5688888"/>
            <a:ext cx="272832" cy="307777"/>
          </a:xfrm>
          <a:prstGeom prst="rect">
            <a:avLst/>
          </a:prstGeom>
          <a:noFill/>
        </p:spPr>
        <p:txBody>
          <a:bodyPr wrap="none" rtlCol="0">
            <a:spAutoFit/>
          </a:bodyPr>
          <a:lstStyle/>
          <a:p>
            <a:r>
              <a:rPr lang="en-US" sz="1400" dirty="0" smtClean="0"/>
              <a:t>7</a:t>
            </a:r>
            <a:endParaRPr lang="en-US" sz="1400" dirty="0"/>
          </a:p>
        </p:txBody>
      </p:sp>
      <p:sp>
        <p:nvSpPr>
          <p:cNvPr id="12" name="TextBox 11"/>
          <p:cNvSpPr txBox="1"/>
          <p:nvPr/>
        </p:nvSpPr>
        <p:spPr>
          <a:xfrm>
            <a:off x="6650765" y="5688888"/>
            <a:ext cx="272832" cy="307777"/>
          </a:xfrm>
          <a:prstGeom prst="rect">
            <a:avLst/>
          </a:prstGeom>
          <a:noFill/>
        </p:spPr>
        <p:txBody>
          <a:bodyPr wrap="none" rtlCol="0">
            <a:spAutoFit/>
          </a:bodyPr>
          <a:lstStyle/>
          <a:p>
            <a:r>
              <a:rPr lang="en-US" sz="1400" dirty="0" smtClean="0"/>
              <a:t>8</a:t>
            </a:r>
            <a:endParaRPr lang="en-US" sz="1400" dirty="0"/>
          </a:p>
        </p:txBody>
      </p:sp>
      <p:sp>
        <p:nvSpPr>
          <p:cNvPr id="13" name="TextBox 12"/>
          <p:cNvSpPr txBox="1"/>
          <p:nvPr/>
        </p:nvSpPr>
        <p:spPr>
          <a:xfrm>
            <a:off x="3444485" y="5291501"/>
            <a:ext cx="272832" cy="307777"/>
          </a:xfrm>
          <a:prstGeom prst="rect">
            <a:avLst/>
          </a:prstGeom>
          <a:noFill/>
        </p:spPr>
        <p:txBody>
          <a:bodyPr wrap="none" rtlCol="0">
            <a:spAutoFit/>
          </a:bodyPr>
          <a:lstStyle/>
          <a:p>
            <a:r>
              <a:rPr lang="en-US" sz="1400" dirty="0" smtClean="0"/>
              <a:t>1</a:t>
            </a:r>
            <a:endParaRPr lang="en-US" sz="1400" dirty="0"/>
          </a:p>
        </p:txBody>
      </p:sp>
      <p:sp>
        <p:nvSpPr>
          <p:cNvPr id="14" name="TextBox 13"/>
          <p:cNvSpPr txBox="1"/>
          <p:nvPr/>
        </p:nvSpPr>
        <p:spPr>
          <a:xfrm>
            <a:off x="3444485" y="4874200"/>
            <a:ext cx="272832" cy="307777"/>
          </a:xfrm>
          <a:prstGeom prst="rect">
            <a:avLst/>
          </a:prstGeom>
          <a:noFill/>
        </p:spPr>
        <p:txBody>
          <a:bodyPr wrap="none" rtlCol="0">
            <a:spAutoFit/>
          </a:bodyPr>
          <a:lstStyle/>
          <a:p>
            <a:r>
              <a:rPr lang="en-US" sz="1400" dirty="0" smtClean="0"/>
              <a:t>2</a:t>
            </a:r>
            <a:endParaRPr lang="en-US" sz="1400" dirty="0"/>
          </a:p>
        </p:txBody>
      </p:sp>
      <p:sp>
        <p:nvSpPr>
          <p:cNvPr id="15" name="TextBox 14"/>
          <p:cNvSpPr txBox="1"/>
          <p:nvPr/>
        </p:nvSpPr>
        <p:spPr>
          <a:xfrm>
            <a:off x="3444485" y="4456902"/>
            <a:ext cx="272832" cy="307777"/>
          </a:xfrm>
          <a:prstGeom prst="rect">
            <a:avLst/>
          </a:prstGeom>
          <a:noFill/>
        </p:spPr>
        <p:txBody>
          <a:bodyPr wrap="none" rtlCol="0">
            <a:spAutoFit/>
          </a:bodyPr>
          <a:lstStyle/>
          <a:p>
            <a:r>
              <a:rPr lang="en-US" sz="1400" dirty="0" smtClean="0"/>
              <a:t>3</a:t>
            </a:r>
            <a:endParaRPr lang="en-US" sz="1400" dirty="0"/>
          </a:p>
        </p:txBody>
      </p:sp>
      <p:sp>
        <p:nvSpPr>
          <p:cNvPr id="16" name="TextBox 15"/>
          <p:cNvSpPr txBox="1"/>
          <p:nvPr/>
        </p:nvSpPr>
        <p:spPr>
          <a:xfrm>
            <a:off x="3444485" y="4039604"/>
            <a:ext cx="272832" cy="307777"/>
          </a:xfrm>
          <a:prstGeom prst="rect">
            <a:avLst/>
          </a:prstGeom>
          <a:noFill/>
        </p:spPr>
        <p:txBody>
          <a:bodyPr wrap="none" rtlCol="0">
            <a:spAutoFit/>
          </a:bodyPr>
          <a:lstStyle/>
          <a:p>
            <a:r>
              <a:rPr lang="en-US" sz="1400" dirty="0" smtClean="0"/>
              <a:t>4</a:t>
            </a:r>
            <a:endParaRPr lang="en-US" sz="1400" dirty="0"/>
          </a:p>
        </p:txBody>
      </p:sp>
      <p:sp>
        <p:nvSpPr>
          <p:cNvPr id="17" name="TextBox 16"/>
          <p:cNvSpPr txBox="1"/>
          <p:nvPr/>
        </p:nvSpPr>
        <p:spPr>
          <a:xfrm>
            <a:off x="3444485" y="3622306"/>
            <a:ext cx="272832" cy="307777"/>
          </a:xfrm>
          <a:prstGeom prst="rect">
            <a:avLst/>
          </a:prstGeom>
          <a:noFill/>
        </p:spPr>
        <p:txBody>
          <a:bodyPr wrap="none" rtlCol="0">
            <a:spAutoFit/>
          </a:bodyPr>
          <a:lstStyle/>
          <a:p>
            <a:r>
              <a:rPr lang="en-US" sz="1400" dirty="0" smtClean="0"/>
              <a:t>5</a:t>
            </a:r>
            <a:endParaRPr lang="en-US" sz="1400" dirty="0"/>
          </a:p>
        </p:txBody>
      </p:sp>
      <p:sp>
        <p:nvSpPr>
          <p:cNvPr id="18" name="TextBox 17"/>
          <p:cNvSpPr txBox="1"/>
          <p:nvPr/>
        </p:nvSpPr>
        <p:spPr>
          <a:xfrm>
            <a:off x="3444485" y="3205008"/>
            <a:ext cx="272832" cy="307777"/>
          </a:xfrm>
          <a:prstGeom prst="rect">
            <a:avLst/>
          </a:prstGeom>
          <a:noFill/>
        </p:spPr>
        <p:txBody>
          <a:bodyPr wrap="none" rtlCol="0">
            <a:spAutoFit/>
          </a:bodyPr>
          <a:lstStyle/>
          <a:p>
            <a:r>
              <a:rPr lang="en-US" sz="1400" dirty="0" smtClean="0"/>
              <a:t>6</a:t>
            </a:r>
            <a:endParaRPr lang="en-US" sz="1400" dirty="0"/>
          </a:p>
        </p:txBody>
      </p:sp>
      <p:sp>
        <p:nvSpPr>
          <p:cNvPr id="19" name="TextBox 18"/>
          <p:cNvSpPr txBox="1"/>
          <p:nvPr/>
        </p:nvSpPr>
        <p:spPr>
          <a:xfrm>
            <a:off x="3444485" y="2787710"/>
            <a:ext cx="272832" cy="307777"/>
          </a:xfrm>
          <a:prstGeom prst="rect">
            <a:avLst/>
          </a:prstGeom>
          <a:noFill/>
        </p:spPr>
        <p:txBody>
          <a:bodyPr wrap="none" rtlCol="0">
            <a:spAutoFit/>
          </a:bodyPr>
          <a:lstStyle/>
          <a:p>
            <a:r>
              <a:rPr lang="en-US" sz="1400" dirty="0" smtClean="0"/>
              <a:t>7</a:t>
            </a:r>
            <a:endParaRPr lang="en-US" sz="1400" dirty="0"/>
          </a:p>
        </p:txBody>
      </p:sp>
      <p:sp>
        <p:nvSpPr>
          <p:cNvPr id="20" name="TextBox 19"/>
          <p:cNvSpPr txBox="1"/>
          <p:nvPr/>
        </p:nvSpPr>
        <p:spPr>
          <a:xfrm>
            <a:off x="3464606" y="2370412"/>
            <a:ext cx="272832" cy="307777"/>
          </a:xfrm>
          <a:prstGeom prst="rect">
            <a:avLst/>
          </a:prstGeom>
          <a:noFill/>
        </p:spPr>
        <p:txBody>
          <a:bodyPr wrap="none" rtlCol="0">
            <a:spAutoFit/>
          </a:bodyPr>
          <a:lstStyle/>
          <a:p>
            <a:r>
              <a:rPr lang="en-US" sz="1400" dirty="0" smtClean="0"/>
              <a:t>8</a:t>
            </a:r>
            <a:endParaRPr lang="en-US" sz="1400" dirty="0"/>
          </a:p>
        </p:txBody>
      </p:sp>
      <p:sp>
        <p:nvSpPr>
          <p:cNvPr id="21" name="Oval 20"/>
          <p:cNvSpPr/>
          <p:nvPr/>
        </p:nvSpPr>
        <p:spPr>
          <a:xfrm>
            <a:off x="6032927" y="2685488"/>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777662" y="4505381"/>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24509" y="2760670"/>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4524437" y="4097040"/>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4525845" y="3207289"/>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4674516" y="2460686"/>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5394273" y="3028323"/>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5258040" y="3729324"/>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5485599" y="4440109"/>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6278260" y="3681686"/>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785328" y="3777402"/>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5438567" y="2316888"/>
            <a:ext cx="1188720" cy="11887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293629" y="5067982"/>
            <a:ext cx="182880" cy="182880"/>
          </a:xfrm>
          <a:prstGeom prst="ellipse">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4278760" y="4255941"/>
            <a:ext cx="182880" cy="182880"/>
          </a:xfrm>
          <a:prstGeom prst="ellipse">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5853771" y="3526585"/>
            <a:ext cx="182880" cy="182880"/>
          </a:xfrm>
          <a:prstGeom prst="ellipse">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5777018" y="4276046"/>
            <a:ext cx="182880" cy="182880"/>
          </a:xfrm>
          <a:prstGeom prst="ellipse">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5920467" y="2800669"/>
            <a:ext cx="182880" cy="182880"/>
          </a:xfrm>
          <a:prstGeom prst="ellipse">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203759" y="3275296"/>
            <a:ext cx="182880" cy="18288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5167099" y="2963606"/>
            <a:ext cx="182880" cy="18288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5049462" y="3736932"/>
            <a:ext cx="182880" cy="18288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5043013" y="4616257"/>
            <a:ext cx="182880" cy="18288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5986402" y="4960741"/>
            <a:ext cx="182880" cy="18288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6582437" y="3243959"/>
            <a:ext cx="182880" cy="18288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6806718" y="4192009"/>
            <a:ext cx="182880" cy="18288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p:cNvSpPr txBox="1"/>
          <p:nvPr/>
        </p:nvSpPr>
        <p:spPr>
          <a:xfrm>
            <a:off x="3069174" y="6115435"/>
            <a:ext cx="4561609" cy="369332"/>
          </a:xfrm>
          <a:prstGeom prst="rect">
            <a:avLst/>
          </a:prstGeom>
          <a:noFill/>
        </p:spPr>
        <p:txBody>
          <a:bodyPr wrap="square" rtlCol="0">
            <a:spAutoFit/>
          </a:bodyPr>
          <a:lstStyle/>
          <a:p>
            <a:r>
              <a:rPr lang="en-US" dirty="0" smtClean="0"/>
              <a:t>Distributed representation using coarse coding </a:t>
            </a:r>
            <a:endParaRPr lang="en-US" dirty="0"/>
          </a:p>
        </p:txBody>
      </p:sp>
    </p:spTree>
    <p:extLst>
      <p:ext uri="{BB962C8B-B14F-4D97-AF65-F5344CB8AC3E}">
        <p14:creationId xmlns:p14="http://schemas.microsoft.com/office/powerpoint/2010/main" val="247400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500"/>
                                        <p:tgtEl>
                                          <p:spTgt spid="1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500"/>
                                        <p:tgtEl>
                                          <p:spTgt spid="2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fade">
                                      <p:cBhvr>
                                        <p:cTn id="66" dur="500"/>
                                        <p:tgtEl>
                                          <p:spTgt spid="23"/>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fade">
                                      <p:cBhvr>
                                        <p:cTn id="69" dur="500"/>
                                        <p:tgtEl>
                                          <p:spTgt spid="24"/>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fade">
                                      <p:cBhvr>
                                        <p:cTn id="72" dur="500"/>
                                        <p:tgtEl>
                                          <p:spTgt spid="25"/>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500"/>
                                        <p:tgtEl>
                                          <p:spTgt spid="26"/>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fade">
                                      <p:cBhvr>
                                        <p:cTn id="78" dur="500"/>
                                        <p:tgtEl>
                                          <p:spTgt spid="2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fade">
                                      <p:cBhvr>
                                        <p:cTn id="81" dur="500"/>
                                        <p:tgtEl>
                                          <p:spTgt spid="28"/>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9"/>
                                        </p:tgtEl>
                                        <p:attrNameLst>
                                          <p:attrName>style.visibility</p:attrName>
                                        </p:attrNameLst>
                                      </p:cBhvr>
                                      <p:to>
                                        <p:strVal val="visible"/>
                                      </p:to>
                                    </p:set>
                                    <p:animEffect transition="in" filter="fade">
                                      <p:cBhvr>
                                        <p:cTn id="84" dur="500"/>
                                        <p:tgtEl>
                                          <p:spTgt spid="29"/>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fade">
                                      <p:cBhvr>
                                        <p:cTn id="87" dur="500"/>
                                        <p:tgtEl>
                                          <p:spTgt spid="30"/>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31"/>
                                        </p:tgtEl>
                                        <p:attrNameLst>
                                          <p:attrName>style.visibility</p:attrName>
                                        </p:attrNameLst>
                                      </p:cBhvr>
                                      <p:to>
                                        <p:strVal val="visible"/>
                                      </p:to>
                                    </p:set>
                                    <p:animEffect transition="in" filter="fade">
                                      <p:cBhvr>
                                        <p:cTn id="90" dur="500"/>
                                        <p:tgtEl>
                                          <p:spTgt spid="31"/>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32"/>
                                        </p:tgtEl>
                                        <p:attrNameLst>
                                          <p:attrName>style.visibility</p:attrName>
                                        </p:attrNameLst>
                                      </p:cBhvr>
                                      <p:to>
                                        <p:strVal val="visible"/>
                                      </p:to>
                                    </p:set>
                                    <p:animEffect transition="in" filter="fade">
                                      <p:cBhvr>
                                        <p:cTn id="93" dur="500"/>
                                        <p:tgtEl>
                                          <p:spTgt spid="32"/>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33"/>
                                        </p:tgtEl>
                                        <p:attrNameLst>
                                          <p:attrName>style.visibility</p:attrName>
                                        </p:attrNameLst>
                                      </p:cBhvr>
                                      <p:to>
                                        <p:strVal val="visible"/>
                                      </p:to>
                                    </p:set>
                                    <p:animEffect transition="in" filter="fade">
                                      <p:cBhvr>
                                        <p:cTn id="96" dur="500"/>
                                        <p:tgtEl>
                                          <p:spTgt spid="33"/>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45"/>
                                        </p:tgtEl>
                                        <p:attrNameLst>
                                          <p:attrName>style.visibility</p:attrName>
                                        </p:attrNameLst>
                                      </p:cBhvr>
                                      <p:to>
                                        <p:strVal val="visible"/>
                                      </p:to>
                                    </p:set>
                                    <p:animEffect transition="in" filter="fade">
                                      <p:cBhvr>
                                        <p:cTn id="99" dur="500"/>
                                        <p:tgtEl>
                                          <p:spTgt spid="45"/>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46"/>
                                        </p:tgtEl>
                                        <p:attrNameLst>
                                          <p:attrName>style.visibility</p:attrName>
                                        </p:attrNameLst>
                                      </p:cBhvr>
                                      <p:to>
                                        <p:strVal val="visible"/>
                                      </p:to>
                                    </p:set>
                                    <p:animEffect transition="in" filter="fade">
                                      <p:cBhvr>
                                        <p:cTn id="102" dur="500"/>
                                        <p:tgtEl>
                                          <p:spTgt spid="46"/>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47"/>
                                        </p:tgtEl>
                                        <p:attrNameLst>
                                          <p:attrName>style.visibility</p:attrName>
                                        </p:attrNameLst>
                                      </p:cBhvr>
                                      <p:to>
                                        <p:strVal val="visible"/>
                                      </p:to>
                                    </p:set>
                                    <p:animEffect transition="in" filter="fade">
                                      <p:cBhvr>
                                        <p:cTn id="105" dur="500"/>
                                        <p:tgtEl>
                                          <p:spTgt spid="47"/>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48"/>
                                        </p:tgtEl>
                                        <p:attrNameLst>
                                          <p:attrName>style.visibility</p:attrName>
                                        </p:attrNameLst>
                                      </p:cBhvr>
                                      <p:to>
                                        <p:strVal val="visible"/>
                                      </p:to>
                                    </p:set>
                                    <p:animEffect transition="in" filter="fade">
                                      <p:cBhvr>
                                        <p:cTn id="108" dur="500"/>
                                        <p:tgtEl>
                                          <p:spTgt spid="48"/>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49"/>
                                        </p:tgtEl>
                                        <p:attrNameLst>
                                          <p:attrName>style.visibility</p:attrName>
                                        </p:attrNameLst>
                                      </p:cBhvr>
                                      <p:to>
                                        <p:strVal val="visible"/>
                                      </p:to>
                                    </p:set>
                                    <p:animEffect transition="in" filter="fade">
                                      <p:cBhvr>
                                        <p:cTn id="111" dur="500"/>
                                        <p:tgtEl>
                                          <p:spTgt spid="49"/>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50"/>
                                        </p:tgtEl>
                                        <p:attrNameLst>
                                          <p:attrName>style.visibility</p:attrName>
                                        </p:attrNameLst>
                                      </p:cBhvr>
                                      <p:to>
                                        <p:strVal val="visible"/>
                                      </p:to>
                                    </p:set>
                                    <p:animEffect transition="in" filter="fade">
                                      <p:cBhvr>
                                        <p:cTn id="114" dur="500"/>
                                        <p:tgtEl>
                                          <p:spTgt spid="50"/>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51"/>
                                        </p:tgtEl>
                                        <p:attrNameLst>
                                          <p:attrName>style.visibility</p:attrName>
                                        </p:attrNameLst>
                                      </p:cBhvr>
                                      <p:to>
                                        <p:strVal val="visible"/>
                                      </p:to>
                                    </p:set>
                                    <p:animEffect transition="in" filter="fade">
                                      <p:cBhvr>
                                        <p:cTn id="117" dur="500"/>
                                        <p:tgtEl>
                                          <p:spTgt spid="51"/>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52"/>
                                        </p:tgtEl>
                                        <p:attrNameLst>
                                          <p:attrName>style.visibility</p:attrName>
                                        </p:attrNameLst>
                                      </p:cBhvr>
                                      <p:to>
                                        <p:strVal val="visible"/>
                                      </p:to>
                                    </p:set>
                                    <p:animEffect transition="in" filter="fade">
                                      <p:cBhvr>
                                        <p:cTn id="120" dur="500"/>
                                        <p:tgtEl>
                                          <p:spTgt spid="52"/>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53"/>
                                        </p:tgtEl>
                                        <p:attrNameLst>
                                          <p:attrName>style.visibility</p:attrName>
                                        </p:attrNameLst>
                                      </p:cBhvr>
                                      <p:to>
                                        <p:strVal val="visible"/>
                                      </p:to>
                                    </p:set>
                                    <p:animEffect transition="in" filter="fade">
                                      <p:cBhvr>
                                        <p:cTn id="123" dur="500"/>
                                        <p:tgtEl>
                                          <p:spTgt spid="53"/>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54"/>
                                        </p:tgtEl>
                                        <p:attrNameLst>
                                          <p:attrName>style.visibility</p:attrName>
                                        </p:attrNameLst>
                                      </p:cBhvr>
                                      <p:to>
                                        <p:strVal val="visible"/>
                                      </p:to>
                                    </p:set>
                                    <p:animEffect transition="in" filter="fade">
                                      <p:cBhvr>
                                        <p:cTn id="126" dur="500"/>
                                        <p:tgtEl>
                                          <p:spTgt spid="54"/>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55"/>
                                        </p:tgtEl>
                                        <p:attrNameLst>
                                          <p:attrName>style.visibility</p:attrName>
                                        </p:attrNameLst>
                                      </p:cBhvr>
                                      <p:to>
                                        <p:strVal val="visible"/>
                                      </p:to>
                                    </p:set>
                                    <p:animEffect transition="in" filter="fade">
                                      <p:cBhvr>
                                        <p:cTn id="129" dur="500"/>
                                        <p:tgtEl>
                                          <p:spTgt spid="55"/>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56"/>
                                        </p:tgtEl>
                                        <p:attrNameLst>
                                          <p:attrName>style.visibility</p:attrName>
                                        </p:attrNameLst>
                                      </p:cBhvr>
                                      <p:to>
                                        <p:strVal val="visible"/>
                                      </p:to>
                                    </p:set>
                                    <p:animEffect transition="in" filter="fade">
                                      <p:cBhvr>
                                        <p:cTn id="132" dur="500"/>
                                        <p:tgtEl>
                                          <p:spTgt spid="56"/>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nodeType="clickEffect">
                                  <p:stCondLst>
                                    <p:cond delay="0"/>
                                  </p:stCondLst>
                                  <p:childTnLst>
                                    <p:set>
                                      <p:cBhvr>
                                        <p:cTn id="136" dur="1" fill="hold">
                                          <p:stCondLst>
                                            <p:cond delay="0"/>
                                          </p:stCondLst>
                                        </p:cTn>
                                        <p:tgtEl>
                                          <p:spTgt spid="3">
                                            <p:txEl>
                                              <p:pRg st="1" end="1"/>
                                            </p:txEl>
                                          </p:spTgt>
                                        </p:tgtEl>
                                        <p:attrNameLst>
                                          <p:attrName>style.visibility</p:attrName>
                                        </p:attrNameLst>
                                      </p:cBhvr>
                                      <p:to>
                                        <p:strVal val="visible"/>
                                      </p:to>
                                    </p:set>
                                    <p:animEffect transition="in" filter="fade">
                                      <p:cBhvr>
                                        <p:cTn id="13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P spid="11" grpId="0"/>
      <p:bldP spid="12" grpId="0"/>
      <p:bldP spid="13" grpId="0"/>
      <p:bldP spid="14" grpId="0"/>
      <p:bldP spid="15" grpId="0"/>
      <p:bldP spid="16" grpId="0"/>
      <p:bldP spid="17" grpId="0"/>
      <p:bldP spid="18" grpId="0"/>
      <p:bldP spid="19" grpId="0"/>
      <p:bldP spid="20" grpId="0"/>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Hopfield </a:t>
            </a:r>
            <a:r>
              <a:rPr lang="en-US" dirty="0" smtClean="0"/>
              <a:t>Network</a:t>
            </a:r>
            <a:endParaRPr lang="en-US" dirty="0"/>
          </a:p>
        </p:txBody>
      </p:sp>
      <p:sp>
        <p:nvSpPr>
          <p:cNvPr id="3" name="Content Placeholder 2"/>
          <p:cNvSpPr>
            <a:spLocks noGrp="1"/>
          </p:cNvSpPr>
          <p:nvPr>
            <p:ph idx="1"/>
          </p:nvPr>
        </p:nvSpPr>
        <p:spPr/>
        <p:txBody>
          <a:bodyPr/>
          <a:lstStyle/>
          <a:p>
            <a:r>
              <a:rPr lang="en-US" dirty="0"/>
              <a:t>Hopfield neural network is proposed by John Hopfield in 1982 as a </a:t>
            </a:r>
            <a:r>
              <a:rPr lang="en-US" dirty="0">
                <a:solidFill>
                  <a:srgbClr val="CC3399"/>
                </a:solidFill>
              </a:rPr>
              <a:t>theory of memory</a:t>
            </a:r>
            <a:r>
              <a:rPr lang="en-US" dirty="0"/>
              <a:t>: Model of content </a:t>
            </a:r>
            <a:r>
              <a:rPr lang="en-US" dirty="0" smtClean="0"/>
              <a:t>addressable.</a:t>
            </a:r>
          </a:p>
          <a:p>
            <a:r>
              <a:rPr lang="en-US" dirty="0"/>
              <a:t>Human memory </a:t>
            </a:r>
            <a:r>
              <a:rPr lang="en-US" dirty="0" smtClean="0"/>
              <a:t>works </a:t>
            </a:r>
            <a:r>
              <a:rPr lang="en-US" dirty="0"/>
              <a:t>in </a:t>
            </a:r>
            <a:r>
              <a:rPr lang="en-US" dirty="0">
                <a:solidFill>
                  <a:srgbClr val="CC3399"/>
                </a:solidFill>
              </a:rPr>
              <a:t>an associative </a:t>
            </a:r>
            <a:r>
              <a:rPr lang="en-US" dirty="0" smtClean="0"/>
              <a:t>or content-addressable </a:t>
            </a:r>
            <a:r>
              <a:rPr lang="en-US" dirty="0"/>
              <a:t>way.</a:t>
            </a:r>
          </a:p>
          <a:p>
            <a:r>
              <a:rPr lang="en-US" dirty="0" smtClean="0"/>
              <a:t>There </a:t>
            </a:r>
            <a:r>
              <a:rPr lang="en-US" dirty="0"/>
              <a:t>is no location in the neural network </a:t>
            </a:r>
            <a:r>
              <a:rPr lang="en-US" dirty="0">
                <a:solidFill>
                  <a:srgbClr val="CC3399"/>
                </a:solidFill>
              </a:rPr>
              <a:t>in the brain </a:t>
            </a:r>
            <a:r>
              <a:rPr lang="en-US" dirty="0"/>
              <a:t>for </a:t>
            </a:r>
            <a:r>
              <a:rPr lang="en-US" dirty="0" smtClean="0"/>
              <a:t>a particular </a:t>
            </a:r>
            <a:r>
              <a:rPr lang="en-US" dirty="0"/>
              <a:t>memory </a:t>
            </a:r>
            <a:r>
              <a:rPr lang="en-US" dirty="0" smtClean="0"/>
              <a:t>of </a:t>
            </a:r>
            <a:r>
              <a:rPr lang="en-US" dirty="0"/>
              <a:t>an individual.</a:t>
            </a:r>
          </a:p>
          <a:p>
            <a:r>
              <a:rPr lang="en-US" dirty="0" smtClean="0"/>
              <a:t>Rather</a:t>
            </a:r>
            <a:r>
              <a:rPr lang="en-US" dirty="0"/>
              <a:t>, the memory of the individual is retrieved by a </a:t>
            </a:r>
            <a:r>
              <a:rPr lang="en-US" dirty="0" smtClean="0">
                <a:solidFill>
                  <a:srgbClr val="CC3399"/>
                </a:solidFill>
              </a:rPr>
              <a:t>string of </a:t>
            </a:r>
            <a:r>
              <a:rPr lang="en-US" dirty="0">
                <a:solidFill>
                  <a:srgbClr val="CC3399"/>
                </a:solidFill>
              </a:rPr>
              <a:t>associations </a:t>
            </a:r>
            <a:r>
              <a:rPr lang="en-US" dirty="0"/>
              <a:t>about the physical features, </a:t>
            </a:r>
            <a:r>
              <a:rPr lang="en-US" dirty="0" smtClean="0"/>
              <a:t>personality characteristics </a:t>
            </a:r>
            <a:r>
              <a:rPr lang="en-US" dirty="0"/>
              <a:t>and social relations of that individual, </a:t>
            </a:r>
            <a:r>
              <a:rPr lang="en-US" dirty="0" smtClean="0"/>
              <a:t>which are </a:t>
            </a:r>
            <a:r>
              <a:rPr lang="en-US" dirty="0"/>
              <a:t>dealt </a:t>
            </a:r>
            <a:r>
              <a:rPr lang="en-US" dirty="0" smtClean="0"/>
              <a:t>by </a:t>
            </a:r>
            <a:r>
              <a:rPr lang="en-US" dirty="0"/>
              <a:t>different parts of the brain.</a:t>
            </a:r>
          </a:p>
          <a:p>
            <a:r>
              <a:rPr lang="en-US" dirty="0" smtClean="0"/>
              <a:t>Using </a:t>
            </a:r>
            <a:r>
              <a:rPr lang="en-US" dirty="0">
                <a:solidFill>
                  <a:srgbClr val="CC3399"/>
                </a:solidFill>
              </a:rPr>
              <a:t>advanced imaging technique,</a:t>
            </a:r>
            <a:r>
              <a:rPr lang="en-US" dirty="0"/>
              <a:t> a </a:t>
            </a:r>
            <a:r>
              <a:rPr lang="en-US" dirty="0" smtClean="0"/>
              <a:t>sophisticated pattern </a:t>
            </a:r>
            <a:r>
              <a:rPr lang="en-US" dirty="0"/>
              <a:t>of activation of various neural regions is </a:t>
            </a:r>
            <a:r>
              <a:rPr lang="en-US" dirty="0" smtClean="0"/>
              <a:t>observed in </a:t>
            </a:r>
            <a:r>
              <a:rPr lang="en-US" dirty="0"/>
              <a:t>the process of recalling an individual.</a:t>
            </a:r>
          </a:p>
          <a:p>
            <a:r>
              <a:rPr lang="en-US" dirty="0" smtClean="0"/>
              <a:t>Human </a:t>
            </a:r>
            <a:r>
              <a:rPr lang="en-US" dirty="0"/>
              <a:t>beings are also able </a:t>
            </a:r>
            <a:r>
              <a:rPr lang="en-US" dirty="0">
                <a:solidFill>
                  <a:srgbClr val="CC3399"/>
                </a:solidFill>
              </a:rPr>
              <a:t>to fully recall </a:t>
            </a:r>
            <a:r>
              <a:rPr lang="en-US" dirty="0"/>
              <a:t>a memory </a:t>
            </a:r>
            <a:r>
              <a:rPr lang="en-US" dirty="0" smtClean="0"/>
              <a:t>by first </a:t>
            </a:r>
            <a:r>
              <a:rPr lang="en-US" dirty="0"/>
              <a:t>remembering only particular aspects or features of </a:t>
            </a:r>
            <a:r>
              <a:rPr lang="en-US" dirty="0" smtClean="0"/>
              <a:t>that memory.</a:t>
            </a:r>
            <a:endParaRPr lang="en-US" dirty="0"/>
          </a:p>
        </p:txBody>
      </p:sp>
    </p:spTree>
    <p:extLst>
      <p:ext uri="{BB962C8B-B14F-4D97-AF65-F5344CB8AC3E}">
        <p14:creationId xmlns:p14="http://schemas.microsoft.com/office/powerpoint/2010/main" val="3744321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Distributed representation using coarse coding </a:t>
            </a:r>
          </a:p>
        </p:txBody>
      </p:sp>
      <p:sp>
        <p:nvSpPr>
          <p:cNvPr id="3" name="Content Placeholder 2"/>
          <p:cNvSpPr>
            <a:spLocks noGrp="1"/>
          </p:cNvSpPr>
          <p:nvPr>
            <p:ph idx="1"/>
          </p:nvPr>
        </p:nvSpPr>
        <p:spPr/>
        <p:txBody>
          <a:bodyPr/>
          <a:lstStyle/>
          <a:p>
            <a:r>
              <a:rPr lang="en-US" dirty="0" smtClean="0"/>
              <a:t>A unit becomes active if any object is located within its </a:t>
            </a:r>
            <a:r>
              <a:rPr lang="en-US" dirty="0" smtClean="0">
                <a:solidFill>
                  <a:srgbClr val="CC3399"/>
                </a:solidFill>
              </a:rPr>
              <a:t>receptive field</a:t>
            </a:r>
            <a:r>
              <a:rPr lang="en-US" dirty="0" smtClean="0"/>
              <a:t>. There is a unit associated with each zone- the zone is called unit’s receptive field. </a:t>
            </a:r>
          </a:p>
          <a:p>
            <a:r>
              <a:rPr lang="en-US" dirty="0" smtClean="0"/>
              <a:t>The </a:t>
            </a:r>
            <a:r>
              <a:rPr lang="en-US" dirty="0" smtClean="0">
                <a:solidFill>
                  <a:srgbClr val="CC3399"/>
                </a:solidFill>
              </a:rPr>
              <a:t>intersection</a:t>
            </a:r>
            <a:r>
              <a:rPr lang="en-US" dirty="0" smtClean="0"/>
              <a:t> of several circular zones associated with a group of units may be a very small area, if only those unites are active, we can be precise about where the object is located.</a:t>
            </a:r>
          </a:p>
          <a:p>
            <a:r>
              <a:rPr lang="en-US" dirty="0" smtClean="0"/>
              <a:t>As the receptive fields become larger, i.e., as the individual units become </a:t>
            </a:r>
            <a:r>
              <a:rPr lang="en-US" dirty="0" smtClean="0">
                <a:solidFill>
                  <a:srgbClr val="CC3399"/>
                </a:solidFill>
              </a:rPr>
              <a:t>less discriminating </a:t>
            </a:r>
            <a:r>
              <a:rPr lang="en-US" dirty="0" smtClean="0"/>
              <a:t>about object location, the whole representation becomes more accurate, because the regions of intersection become smaller. </a:t>
            </a:r>
          </a:p>
          <a:p>
            <a:r>
              <a:rPr lang="en-US" dirty="0" smtClean="0"/>
              <a:t>Hence, we can represent </a:t>
            </a:r>
            <a:r>
              <a:rPr lang="en-US" dirty="0" smtClean="0">
                <a:solidFill>
                  <a:srgbClr val="CC3399"/>
                </a:solidFill>
              </a:rPr>
              <a:t>multiple objects </a:t>
            </a:r>
            <a:r>
              <a:rPr lang="en-US" dirty="0" smtClean="0"/>
              <a:t>with some more precision. </a:t>
            </a:r>
          </a:p>
          <a:p>
            <a:r>
              <a:rPr lang="en-US" dirty="0" smtClean="0"/>
              <a:t>One drawback of distributed representation is that they </a:t>
            </a:r>
            <a:r>
              <a:rPr lang="en-US" dirty="0" smtClean="0">
                <a:solidFill>
                  <a:srgbClr val="CC3399"/>
                </a:solidFill>
              </a:rPr>
              <a:t>can not </a:t>
            </a:r>
            <a:r>
              <a:rPr lang="en-US" dirty="0" smtClean="0"/>
              <a:t>store many densely packed objects.</a:t>
            </a:r>
          </a:p>
          <a:p>
            <a:r>
              <a:rPr lang="en-US" dirty="0" smtClean="0"/>
              <a:t>A distributed scheme would be confounded by the </a:t>
            </a:r>
            <a:r>
              <a:rPr lang="en-US" dirty="0" smtClean="0">
                <a:solidFill>
                  <a:srgbClr val="CC3399"/>
                </a:solidFill>
              </a:rPr>
              <a:t>loss of information </a:t>
            </a:r>
            <a:r>
              <a:rPr lang="en-US" dirty="0" smtClean="0"/>
              <a:t>caused by the effect of many objects on a single unit’s receptive field. </a:t>
            </a:r>
            <a:endParaRPr lang="en-US" dirty="0"/>
          </a:p>
        </p:txBody>
      </p:sp>
    </p:spTree>
    <p:extLst>
      <p:ext uri="{BB962C8B-B14F-4D97-AF65-F5344CB8AC3E}">
        <p14:creationId xmlns:p14="http://schemas.microsoft.com/office/powerpoint/2010/main" val="2255267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Connectionist AI And Symbolic </a:t>
            </a:r>
            <a:r>
              <a:rPr lang="en-US" dirty="0" smtClean="0"/>
              <a:t>AI</a:t>
            </a:r>
            <a:endParaRPr lang="en-US" dirty="0"/>
          </a:p>
        </p:txBody>
      </p:sp>
      <p:sp>
        <p:nvSpPr>
          <p:cNvPr id="3" name="Content Placeholder 2"/>
          <p:cNvSpPr>
            <a:spLocks noGrp="1"/>
          </p:cNvSpPr>
          <p:nvPr>
            <p:ph idx="1"/>
          </p:nvPr>
        </p:nvSpPr>
        <p:spPr/>
        <p:txBody>
          <a:bodyPr/>
          <a:lstStyle/>
          <a:p>
            <a:pPr marL="0" indent="0">
              <a:buNone/>
            </a:pPr>
            <a:r>
              <a:rPr lang="en-US" dirty="0" smtClean="0">
                <a:solidFill>
                  <a:srgbClr val="CC3399"/>
                </a:solidFill>
              </a:rPr>
              <a:t>Symbolic AI</a:t>
            </a:r>
          </a:p>
          <a:p>
            <a:pPr lvl="1"/>
            <a:r>
              <a:rPr lang="en-US" dirty="0" smtClean="0"/>
              <a:t>Search – state space traversal</a:t>
            </a:r>
          </a:p>
          <a:p>
            <a:pPr lvl="1"/>
            <a:r>
              <a:rPr lang="en-US" dirty="0" smtClean="0"/>
              <a:t>Knowledge representation – predicate logic, semantic frames, scripts</a:t>
            </a:r>
          </a:p>
          <a:p>
            <a:pPr lvl="1"/>
            <a:r>
              <a:rPr lang="en-US" dirty="0" smtClean="0"/>
              <a:t>Learning – macro-operators, explanation learning, version space</a:t>
            </a:r>
          </a:p>
          <a:p>
            <a:r>
              <a:rPr lang="en-US" dirty="0" smtClean="0"/>
              <a:t>Symbolic </a:t>
            </a:r>
            <a:r>
              <a:rPr lang="en-US" dirty="0"/>
              <a:t>AI goes by several other names, including rule-based AI, classic AI and good old-fashioned AI (</a:t>
            </a:r>
            <a:r>
              <a:rPr lang="en-US" dirty="0" smtClean="0"/>
              <a:t>GOFAI). </a:t>
            </a:r>
          </a:p>
          <a:p>
            <a:r>
              <a:rPr lang="en-US" dirty="0" smtClean="0"/>
              <a:t>Much </a:t>
            </a:r>
            <a:r>
              <a:rPr lang="en-US" dirty="0"/>
              <a:t>of the early days of artificial intelligence research centered on this method, which relies on inserting human knowledge and </a:t>
            </a:r>
            <a:r>
              <a:rPr lang="en-US" dirty="0" smtClean="0"/>
              <a:t>behavioral </a:t>
            </a:r>
            <a:r>
              <a:rPr lang="en-US" dirty="0"/>
              <a:t>rules into computer codes.</a:t>
            </a:r>
          </a:p>
          <a:p>
            <a:r>
              <a:rPr lang="en-US" dirty="0" smtClean="0"/>
              <a:t>Humans </a:t>
            </a:r>
            <a:r>
              <a:rPr lang="en-US" dirty="0"/>
              <a:t>regularly use symbols to assign meaning to the things and events in their environment. </a:t>
            </a:r>
            <a:endParaRPr lang="en-US" dirty="0" smtClean="0"/>
          </a:p>
          <a:p>
            <a:r>
              <a:rPr lang="en-US" dirty="0" smtClean="0"/>
              <a:t>For </a:t>
            </a:r>
            <a:r>
              <a:rPr lang="en-US" dirty="0"/>
              <a:t>example, if someone told a friend they just purchased a bouquet of roses, the person hearing that news could quickly conjure an image of the flowers. The idea behind symbolic AI is that these symbols become the building blocks of cognition</a:t>
            </a:r>
            <a:r>
              <a:rPr lang="en-US" dirty="0" smtClean="0"/>
              <a:t>.</a:t>
            </a:r>
            <a:endParaRPr lang="en-US" dirty="0"/>
          </a:p>
        </p:txBody>
      </p:sp>
    </p:spTree>
    <p:extLst>
      <p:ext uri="{BB962C8B-B14F-4D97-AF65-F5344CB8AC3E}">
        <p14:creationId xmlns:p14="http://schemas.microsoft.com/office/powerpoint/2010/main" val="3695526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Effect transition="in" filter="fade">
                                      <p:cBhvr>
                                        <p:cTn id="4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Connectionist AI And Symbolic </a:t>
            </a:r>
            <a:r>
              <a:rPr lang="en-US" dirty="0" smtClean="0"/>
              <a:t>AI</a:t>
            </a:r>
            <a:endParaRPr lang="en-US" dirty="0"/>
          </a:p>
        </p:txBody>
      </p:sp>
      <p:sp>
        <p:nvSpPr>
          <p:cNvPr id="3" name="Content Placeholder 2"/>
          <p:cNvSpPr>
            <a:spLocks noGrp="1"/>
          </p:cNvSpPr>
          <p:nvPr>
            <p:ph idx="1"/>
          </p:nvPr>
        </p:nvSpPr>
        <p:spPr/>
        <p:txBody>
          <a:bodyPr/>
          <a:lstStyle/>
          <a:p>
            <a:r>
              <a:rPr lang="en-US" dirty="0"/>
              <a:t>An application made with this kind of AI research processes strings of characters representing real-world entities or concepts through symbols. The symbols can be arranged hierarchically or through lists and networks. Such arrangements tell the AI algorithm how the symbols relate to each other.</a:t>
            </a:r>
          </a:p>
          <a:p>
            <a:r>
              <a:rPr lang="en-US" dirty="0" smtClean="0"/>
              <a:t>Processing </a:t>
            </a:r>
            <a:r>
              <a:rPr lang="en-US" dirty="0"/>
              <a:t>of the information happens through something called an expert system. </a:t>
            </a:r>
            <a:r>
              <a:rPr lang="en-US" dirty="0" smtClean="0"/>
              <a:t>It </a:t>
            </a:r>
            <a:r>
              <a:rPr lang="en-US" dirty="0"/>
              <a:t>contains if/then pairings that instruct the algorithm how to behave. </a:t>
            </a:r>
            <a:endParaRPr lang="en-US" dirty="0" smtClean="0"/>
          </a:p>
          <a:p>
            <a:r>
              <a:rPr lang="en-US" dirty="0" smtClean="0"/>
              <a:t>Symbolic </a:t>
            </a:r>
            <a:r>
              <a:rPr lang="en-US" dirty="0"/>
              <a:t>AI works well with applications that have </a:t>
            </a:r>
            <a:r>
              <a:rPr lang="en-US" b="1" dirty="0"/>
              <a:t>clear-cut rules and goals. </a:t>
            </a:r>
            <a:r>
              <a:rPr lang="en-US" dirty="0"/>
              <a:t>If an AI algorithm needs to beat a human at chess, a programmer could teach it the specifics of the game. That framework gives the AI the boundaries within which to operate.</a:t>
            </a:r>
          </a:p>
          <a:p>
            <a:r>
              <a:rPr lang="en-US" dirty="0" smtClean="0"/>
              <a:t>However</a:t>
            </a:r>
            <a:r>
              <a:rPr lang="en-US" dirty="0"/>
              <a:t>, it falls short in applications likely to encounter variations. For example, a machine vision program might look at a product from several possible angles. It's time-consuming to create rules for every possibility. The real world has a tremendous amount of data and variations, and no one could anticipate all fluctuations in a given environment.</a:t>
            </a:r>
          </a:p>
          <a:p>
            <a:endParaRPr lang="en-US" dirty="0"/>
          </a:p>
        </p:txBody>
      </p:sp>
    </p:spTree>
    <p:extLst>
      <p:ext uri="{BB962C8B-B14F-4D97-AF65-F5344CB8AC3E}">
        <p14:creationId xmlns:p14="http://schemas.microsoft.com/office/powerpoint/2010/main" val="115657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Connectionist AI And Symbolic </a:t>
            </a:r>
            <a:r>
              <a:rPr lang="en-US" dirty="0" smtClean="0"/>
              <a:t>AI</a:t>
            </a:r>
            <a:endParaRPr lang="en-US" dirty="0"/>
          </a:p>
        </p:txBody>
      </p:sp>
      <p:sp>
        <p:nvSpPr>
          <p:cNvPr id="3" name="Content Placeholder 2"/>
          <p:cNvSpPr>
            <a:spLocks noGrp="1"/>
          </p:cNvSpPr>
          <p:nvPr>
            <p:ph idx="1"/>
          </p:nvPr>
        </p:nvSpPr>
        <p:spPr/>
        <p:txBody>
          <a:bodyPr/>
          <a:lstStyle/>
          <a:p>
            <a:pPr marL="0" indent="0">
              <a:buNone/>
            </a:pPr>
            <a:r>
              <a:rPr lang="en-US" dirty="0">
                <a:solidFill>
                  <a:srgbClr val="CC3399"/>
                </a:solidFill>
              </a:rPr>
              <a:t>Connectionist </a:t>
            </a:r>
            <a:r>
              <a:rPr lang="en-US" dirty="0" smtClean="0">
                <a:solidFill>
                  <a:srgbClr val="CC3399"/>
                </a:solidFill>
              </a:rPr>
              <a:t>AI</a:t>
            </a:r>
          </a:p>
          <a:p>
            <a:pPr lvl="1"/>
            <a:r>
              <a:rPr lang="en-US" dirty="0"/>
              <a:t>Search – P</a:t>
            </a:r>
            <a:r>
              <a:rPr lang="en-US" dirty="0" smtClean="0"/>
              <a:t>arallel Relaxation</a:t>
            </a:r>
            <a:endParaRPr lang="en-US" dirty="0"/>
          </a:p>
          <a:p>
            <a:pPr lvl="1"/>
            <a:r>
              <a:rPr lang="en-US" dirty="0"/>
              <a:t>Knowledge representation – </a:t>
            </a:r>
            <a:r>
              <a:rPr lang="en-US" dirty="0" smtClean="0"/>
              <a:t>very large number of real value connection strength, </a:t>
            </a:r>
            <a:endParaRPr lang="en-US" dirty="0"/>
          </a:p>
          <a:p>
            <a:pPr lvl="1"/>
            <a:r>
              <a:rPr lang="en-US" dirty="0"/>
              <a:t>Learning – </a:t>
            </a:r>
            <a:r>
              <a:rPr lang="en-US" dirty="0" smtClean="0"/>
              <a:t>back propagation, reinforcement learning, unsupervised learning</a:t>
            </a:r>
            <a:endParaRPr lang="en-US" dirty="0"/>
          </a:p>
          <a:p>
            <a:pPr lvl="1"/>
            <a:endParaRPr lang="en-US" dirty="0"/>
          </a:p>
          <a:p>
            <a:r>
              <a:rPr lang="en-US" dirty="0"/>
              <a:t>Although people focused on the symbolic type for the first several decades of artificial intelligence's history, a newer model called connectionist AI is more popular now</a:t>
            </a:r>
            <a:r>
              <a:rPr lang="en-US" dirty="0" smtClean="0"/>
              <a:t>.</a:t>
            </a:r>
          </a:p>
          <a:p>
            <a:r>
              <a:rPr lang="en-US" dirty="0" smtClean="0"/>
              <a:t>It </a:t>
            </a:r>
            <a:r>
              <a:rPr lang="en-US" dirty="0"/>
              <a:t>models AI processes based on how the human brain works and its interconnected neurons. </a:t>
            </a:r>
            <a:endParaRPr lang="en-US" dirty="0" smtClean="0"/>
          </a:p>
          <a:p>
            <a:r>
              <a:rPr lang="en-US" dirty="0" smtClean="0"/>
              <a:t>A </a:t>
            </a:r>
            <a:r>
              <a:rPr lang="en-US" dirty="0"/>
              <a:t>system built with connectionist AI gets more intelligent through increased exposure to data and learning the patterns and relationships associated with it. </a:t>
            </a:r>
            <a:endParaRPr lang="en-US" dirty="0" smtClean="0"/>
          </a:p>
          <a:p>
            <a:r>
              <a:rPr lang="en-US" dirty="0" smtClean="0"/>
              <a:t>In </a:t>
            </a:r>
            <a:r>
              <a:rPr lang="en-US" dirty="0"/>
              <a:t>contrast, symbolic AI gets hand-coded by humans. One example of connectionist AI is an artificial neural network. Each one contains hundreds of single units, artificial neurons or processing elements. </a:t>
            </a:r>
          </a:p>
        </p:txBody>
      </p:sp>
    </p:spTree>
    <p:extLst>
      <p:ext uri="{BB962C8B-B14F-4D97-AF65-F5344CB8AC3E}">
        <p14:creationId xmlns:p14="http://schemas.microsoft.com/office/powerpoint/2010/main" val="667476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Connectionist AI And Symbolic AI</a:t>
            </a:r>
          </a:p>
        </p:txBody>
      </p:sp>
      <p:sp>
        <p:nvSpPr>
          <p:cNvPr id="3" name="Content Placeholder 2"/>
          <p:cNvSpPr>
            <a:spLocks noGrp="1"/>
          </p:cNvSpPr>
          <p:nvPr>
            <p:ph idx="1"/>
          </p:nvPr>
        </p:nvSpPr>
        <p:spPr/>
        <p:txBody>
          <a:bodyPr/>
          <a:lstStyle/>
          <a:p>
            <a:r>
              <a:rPr lang="en-US" dirty="0" smtClean="0"/>
              <a:t>Connectionist </a:t>
            </a:r>
            <a:r>
              <a:rPr lang="en-US" dirty="0"/>
              <a:t>AI is a good choice when people have a lot of high-quality training data to feed into the algorithm. </a:t>
            </a:r>
            <a:endParaRPr lang="en-US" dirty="0" smtClean="0"/>
          </a:p>
          <a:p>
            <a:r>
              <a:rPr lang="en-US" dirty="0" smtClean="0"/>
              <a:t>Although </a:t>
            </a:r>
            <a:r>
              <a:rPr lang="en-US" dirty="0"/>
              <a:t>this model gets more intelligent with increased exposure, it needs a foundation of accurate information to start the learning process. </a:t>
            </a:r>
            <a:endParaRPr lang="en-US" dirty="0" smtClean="0"/>
          </a:p>
          <a:p>
            <a:r>
              <a:rPr lang="en-US" dirty="0" smtClean="0"/>
              <a:t>The </a:t>
            </a:r>
            <a:r>
              <a:rPr lang="en-US" dirty="0"/>
              <a:t>health care industry commonly uses this kind of AI, especially when there is a wealth of medical images to use that humans checked for correctness or provided annotations for context.</a:t>
            </a:r>
          </a:p>
          <a:p>
            <a:r>
              <a:rPr lang="en-US" dirty="0" smtClean="0"/>
              <a:t>However</a:t>
            </a:r>
            <a:r>
              <a:rPr lang="en-US" dirty="0"/>
              <a:t>, it often cannot explain how it arrived at a solution. </a:t>
            </a:r>
          </a:p>
        </p:txBody>
      </p:sp>
    </p:spTree>
    <p:extLst>
      <p:ext uri="{BB962C8B-B14F-4D97-AF65-F5344CB8AC3E}">
        <p14:creationId xmlns:p14="http://schemas.microsoft.com/office/powerpoint/2010/main" val="389160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896232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Hopfield Network</a:t>
            </a:r>
          </a:p>
        </p:txBody>
      </p:sp>
      <p:sp>
        <p:nvSpPr>
          <p:cNvPr id="3" name="Content Placeholder 2"/>
          <p:cNvSpPr>
            <a:spLocks noGrp="1"/>
          </p:cNvSpPr>
          <p:nvPr>
            <p:ph idx="1"/>
          </p:nvPr>
        </p:nvSpPr>
        <p:spPr/>
        <p:txBody>
          <a:bodyPr/>
          <a:lstStyle/>
          <a:p>
            <a:r>
              <a:rPr lang="en-US" dirty="0">
                <a:solidFill>
                  <a:srgbClr val="CC3399"/>
                </a:solidFill>
              </a:rPr>
              <a:t>Hopfield network </a:t>
            </a:r>
            <a:r>
              <a:rPr lang="en-US" dirty="0"/>
              <a:t>is a special kind of neural network whose response is different from other neural networks. </a:t>
            </a:r>
            <a:endParaRPr lang="en-US" dirty="0" smtClean="0"/>
          </a:p>
          <a:p>
            <a:r>
              <a:rPr lang="en-US" dirty="0" smtClean="0"/>
              <a:t>It </a:t>
            </a:r>
            <a:r>
              <a:rPr lang="en-US" dirty="0"/>
              <a:t>is calculated by converging iterative process. It has just </a:t>
            </a:r>
            <a:r>
              <a:rPr lang="en-US" dirty="0">
                <a:solidFill>
                  <a:srgbClr val="CC3399"/>
                </a:solidFill>
              </a:rPr>
              <a:t>one layer of neurons </a:t>
            </a:r>
            <a:r>
              <a:rPr lang="en-US" dirty="0"/>
              <a:t>relating to the size of the input and output, which must be the same. </a:t>
            </a:r>
            <a:endParaRPr lang="en-US" dirty="0" smtClean="0"/>
          </a:p>
          <a:p>
            <a:r>
              <a:rPr lang="en-US" dirty="0" smtClean="0"/>
              <a:t>When </a:t>
            </a:r>
            <a:r>
              <a:rPr lang="en-US" dirty="0"/>
              <a:t>such </a:t>
            </a:r>
            <a:r>
              <a:rPr lang="en-US" dirty="0">
                <a:solidFill>
                  <a:srgbClr val="CC3399"/>
                </a:solidFill>
              </a:rPr>
              <a:t>a network recognizes, </a:t>
            </a:r>
            <a:r>
              <a:rPr lang="en-US" dirty="0"/>
              <a:t>for example, digits, we present a list of correctly rendered digits to the network. Subsequently, the network can transform a noise input to the relating perfect output.</a:t>
            </a:r>
          </a:p>
          <a:p>
            <a:r>
              <a:rPr lang="en-US" dirty="0" smtClean="0"/>
              <a:t>Here</a:t>
            </a:r>
            <a:r>
              <a:rPr lang="en-US" dirty="0"/>
              <a:t>, a neuron is </a:t>
            </a:r>
            <a:r>
              <a:rPr lang="en-US" dirty="0" smtClean="0"/>
              <a:t>either in </a:t>
            </a:r>
            <a:r>
              <a:rPr lang="en-US" dirty="0" smtClean="0">
                <a:solidFill>
                  <a:srgbClr val="CC3399"/>
                </a:solidFill>
              </a:rPr>
              <a:t>on or off </a:t>
            </a:r>
            <a:r>
              <a:rPr lang="en-US" dirty="0" smtClean="0"/>
              <a:t>situation</a:t>
            </a:r>
            <a:r>
              <a:rPr lang="en-US" dirty="0"/>
              <a:t>. The state of a neuron(on +1 or off 0) will be restored, </a:t>
            </a:r>
            <a:r>
              <a:rPr lang="en-US" dirty="0">
                <a:solidFill>
                  <a:srgbClr val="CC3399"/>
                </a:solidFill>
              </a:rPr>
              <a:t>relying on </a:t>
            </a:r>
            <a:r>
              <a:rPr lang="en-US" dirty="0"/>
              <a:t>the </a:t>
            </a:r>
            <a:r>
              <a:rPr lang="en-US" dirty="0" smtClean="0"/>
              <a:t>input </a:t>
            </a:r>
            <a:r>
              <a:rPr lang="en-US" dirty="0"/>
              <a:t>it receives from the other neuron. </a:t>
            </a:r>
            <a:endParaRPr lang="en-US" dirty="0" smtClean="0"/>
          </a:p>
          <a:p>
            <a:r>
              <a:rPr lang="en-US" dirty="0" smtClean="0"/>
              <a:t>A </a:t>
            </a:r>
            <a:r>
              <a:rPr lang="en-US" dirty="0"/>
              <a:t>Hopfield network is at first prepared </a:t>
            </a:r>
            <a:r>
              <a:rPr lang="en-US" dirty="0">
                <a:solidFill>
                  <a:srgbClr val="CC3399"/>
                </a:solidFill>
              </a:rPr>
              <a:t>to store various patterns or memories. </a:t>
            </a:r>
            <a:r>
              <a:rPr lang="en-US" dirty="0"/>
              <a:t>Afterward, it is ready to recognize any of the learned patterns by uncovering partial or even some corrupted data about that pattern, i.e., it eventually settles down and restores the closest pattern. </a:t>
            </a:r>
            <a:endParaRPr lang="en-US" dirty="0" smtClean="0"/>
          </a:p>
        </p:txBody>
      </p:sp>
    </p:spTree>
    <p:extLst>
      <p:ext uri="{BB962C8B-B14F-4D97-AF65-F5344CB8AC3E}">
        <p14:creationId xmlns:p14="http://schemas.microsoft.com/office/powerpoint/2010/main" val="935525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 xmlns:a16="http://schemas.microsoft.com/office/drawing/2014/main" id="{54B20E2A-F2D8-419C-9FD1-95D26342647C}"/>
              </a:ext>
            </a:extLst>
          </p:cNvPr>
          <p:cNvSpPr/>
          <p:nvPr/>
        </p:nvSpPr>
        <p:spPr>
          <a:xfrm>
            <a:off x="6096000" y="0"/>
            <a:ext cx="6096000" cy="6588000"/>
          </a:xfrm>
          <a:prstGeom prst="rect">
            <a:avLst/>
          </a:prstGeom>
          <a:gradFill flip="none" rotWithShape="1">
            <a:gsLst>
              <a:gs pos="55000">
                <a:srgbClr val="B21266"/>
              </a:gs>
              <a:gs pos="30000">
                <a:srgbClr val="A3115D">
                  <a:lumMod val="100000"/>
                </a:srgbClr>
              </a:gs>
              <a:gs pos="100000">
                <a:srgbClr val="ED6D9B"/>
              </a:gs>
            </a:gsLst>
            <a:path path="circle">
              <a:fillToRect r="100000" b="100000"/>
            </a:path>
            <a:tileRect l="-100000" t="-100000"/>
          </a:gradFill>
          <a:ln>
            <a:noFill/>
          </a:ln>
        </p:spPr>
        <p:txBody>
          <a:bodyPr vert="horz" wrap="square" lIns="91440" tIns="45720" rIns="91440" bIns="45720" numCol="1" anchor="t" anchorCtr="0" compatLnSpc="1">
            <a:prstTxWarp prst="textNoShape">
              <a:avLst/>
            </a:prstTxWarp>
          </a:bodyPr>
          <a:lstStyle/>
          <a:p>
            <a:pPr marL="342900" indent="-342900" algn="just">
              <a:buFont typeface="Wingdings" panose="05000000000000000000" pitchFamily="2" charset="2"/>
              <a:buChar char="§"/>
            </a:pPr>
            <a:r>
              <a:rPr lang="en-US" sz="2200" dirty="0" smtClean="0">
                <a:solidFill>
                  <a:schemeClr val="bg1"/>
                </a:solidFill>
              </a:rPr>
              <a:t>The </a:t>
            </a:r>
            <a:r>
              <a:rPr lang="en-US" sz="2200" dirty="0">
                <a:solidFill>
                  <a:schemeClr val="bg1"/>
                </a:solidFill>
              </a:rPr>
              <a:t>Hopfield network(model) consists of a set of neurons and corresponding set of unit delays, forming a multiple loop feedback </a:t>
            </a:r>
            <a:r>
              <a:rPr lang="en-US" sz="2200" dirty="0" smtClean="0">
                <a:solidFill>
                  <a:schemeClr val="bg1"/>
                </a:solidFill>
              </a:rPr>
              <a:t>system.</a:t>
            </a:r>
          </a:p>
          <a:p>
            <a:pPr marL="342900" indent="-342900" algn="just">
              <a:buFont typeface="Wingdings" panose="05000000000000000000" pitchFamily="2" charset="2"/>
              <a:buChar char="§"/>
            </a:pPr>
            <a:endParaRPr lang="en-US" sz="2200" dirty="0" smtClean="0">
              <a:solidFill>
                <a:schemeClr val="bg1"/>
              </a:solidFill>
            </a:endParaRPr>
          </a:p>
          <a:p>
            <a:pPr marL="342900" indent="-342900" algn="just">
              <a:buFont typeface="Wingdings" panose="05000000000000000000" pitchFamily="2" charset="2"/>
              <a:buChar char="§"/>
            </a:pPr>
            <a:r>
              <a:rPr lang="en-US" sz="2200" dirty="0" smtClean="0">
                <a:solidFill>
                  <a:schemeClr val="bg1"/>
                </a:solidFill>
              </a:rPr>
              <a:t>Processing </a:t>
            </a:r>
            <a:r>
              <a:rPr lang="en-US" sz="2200" dirty="0">
                <a:solidFill>
                  <a:schemeClr val="bg1"/>
                </a:solidFill>
              </a:rPr>
              <a:t>elements or units are always in one of two states, active or inactive</a:t>
            </a:r>
            <a:r>
              <a:rPr lang="en-US" sz="2200" dirty="0" smtClean="0">
                <a:solidFill>
                  <a:schemeClr val="bg1"/>
                </a:solidFill>
              </a:rPr>
              <a:t>.</a:t>
            </a:r>
          </a:p>
          <a:p>
            <a:pPr marL="342900" indent="-342900" algn="just">
              <a:buFont typeface="Wingdings" panose="05000000000000000000" pitchFamily="2" charset="2"/>
              <a:buChar char="§"/>
            </a:pPr>
            <a:endParaRPr lang="en-US" sz="2200" dirty="0" smtClean="0">
              <a:solidFill>
                <a:schemeClr val="bg1"/>
              </a:solidFill>
            </a:endParaRPr>
          </a:p>
          <a:p>
            <a:pPr marL="342900" indent="-342900" algn="just">
              <a:buFont typeface="Wingdings" panose="05000000000000000000" pitchFamily="2" charset="2"/>
              <a:buChar char="§"/>
            </a:pPr>
            <a:r>
              <a:rPr lang="en-US" sz="2200" dirty="0" smtClean="0">
                <a:solidFill>
                  <a:schemeClr val="bg1"/>
                </a:solidFill>
              </a:rPr>
              <a:t>In the figure, units colored black are active and units colored white are inactive.</a:t>
            </a:r>
          </a:p>
          <a:p>
            <a:pPr marL="342900" indent="-342900" algn="just">
              <a:buFont typeface="Wingdings" panose="05000000000000000000" pitchFamily="2" charset="2"/>
              <a:buChar char="§"/>
            </a:pPr>
            <a:endParaRPr lang="en-US" sz="2200" dirty="0">
              <a:solidFill>
                <a:schemeClr val="bg1"/>
              </a:solidFill>
            </a:endParaRPr>
          </a:p>
          <a:p>
            <a:pPr marL="342900" indent="-342900" algn="just">
              <a:buFont typeface="Wingdings" panose="05000000000000000000" pitchFamily="2" charset="2"/>
              <a:buChar char="§"/>
            </a:pPr>
            <a:r>
              <a:rPr lang="en-US" sz="2200" dirty="0" smtClean="0">
                <a:solidFill>
                  <a:schemeClr val="bg1"/>
                </a:solidFill>
              </a:rPr>
              <a:t>Units </a:t>
            </a:r>
            <a:r>
              <a:rPr lang="en-US" sz="2200" dirty="0">
                <a:solidFill>
                  <a:schemeClr val="bg1"/>
                </a:solidFill>
              </a:rPr>
              <a:t>are connected to each other with weighted symmetric </a:t>
            </a:r>
            <a:r>
              <a:rPr lang="en-US" sz="2200" dirty="0" smtClean="0">
                <a:solidFill>
                  <a:schemeClr val="bg1"/>
                </a:solidFill>
              </a:rPr>
              <a:t>connections. A positive </a:t>
            </a:r>
            <a:r>
              <a:rPr lang="en-US" sz="2200" dirty="0">
                <a:solidFill>
                  <a:schemeClr val="bg1"/>
                </a:solidFill>
              </a:rPr>
              <a:t>weighted connection indicates that the two units tend to activate each other</a:t>
            </a:r>
            <a:r>
              <a:rPr lang="en-US" sz="2200" dirty="0" smtClean="0">
                <a:solidFill>
                  <a:schemeClr val="bg1"/>
                </a:solidFill>
              </a:rPr>
              <a:t>.</a:t>
            </a:r>
          </a:p>
          <a:p>
            <a:pPr marL="342900" indent="-342900" algn="just">
              <a:buFont typeface="Wingdings" panose="05000000000000000000" pitchFamily="2" charset="2"/>
              <a:buChar char="§"/>
            </a:pPr>
            <a:endParaRPr lang="en-US" sz="2200" dirty="0">
              <a:solidFill>
                <a:schemeClr val="bg1"/>
              </a:solidFill>
            </a:endParaRPr>
          </a:p>
          <a:p>
            <a:pPr marL="342900" indent="-342900" algn="just">
              <a:buFont typeface="Wingdings" panose="05000000000000000000" pitchFamily="2" charset="2"/>
              <a:buChar char="§"/>
            </a:pPr>
            <a:r>
              <a:rPr lang="en-US" sz="2200" dirty="0" smtClean="0">
                <a:solidFill>
                  <a:schemeClr val="bg1"/>
                </a:solidFill>
              </a:rPr>
              <a:t>A </a:t>
            </a:r>
            <a:r>
              <a:rPr lang="en-US" sz="2200" dirty="0">
                <a:solidFill>
                  <a:schemeClr val="bg1"/>
                </a:solidFill>
              </a:rPr>
              <a:t>negative weighted connection allows an active unit to deactivate a neighboring </a:t>
            </a:r>
            <a:r>
              <a:rPr lang="en-US" sz="2200" dirty="0" smtClean="0">
                <a:solidFill>
                  <a:schemeClr val="bg1"/>
                </a:solidFill>
              </a:rPr>
              <a:t>unit.</a:t>
            </a:r>
            <a:endParaRPr lang="en-US" sz="2200" dirty="0">
              <a:solidFill>
                <a:schemeClr val="bg1"/>
              </a:solidFill>
            </a:endParaRPr>
          </a:p>
          <a:p>
            <a:pPr marL="342900" indent="-342900" algn="just">
              <a:buFont typeface="Wingdings" panose="05000000000000000000" pitchFamily="2" charset="2"/>
              <a:buChar char="§"/>
            </a:pPr>
            <a:endParaRPr lang="en-US" sz="2400" dirty="0" smtClean="0">
              <a:solidFill>
                <a:schemeClr val="bg1"/>
              </a:solidFill>
            </a:endParaRPr>
          </a:p>
          <a:p>
            <a:pPr marL="342900" indent="-342900" algn="just">
              <a:buFont typeface="Wingdings" panose="05000000000000000000" pitchFamily="2" charset="2"/>
              <a:buChar char="§"/>
            </a:pPr>
            <a:endParaRPr lang="en-US" sz="2400" dirty="0">
              <a:solidFill>
                <a:schemeClr val="bg1"/>
              </a:solidFill>
            </a:endParaRPr>
          </a:p>
          <a:p>
            <a:pPr algn="just"/>
            <a:endParaRPr lang="en-US" sz="2800" dirty="0"/>
          </a:p>
        </p:txBody>
      </p:sp>
      <p:sp>
        <p:nvSpPr>
          <p:cNvPr id="5" name="TextBox 4"/>
          <p:cNvSpPr txBox="1"/>
          <p:nvPr/>
        </p:nvSpPr>
        <p:spPr>
          <a:xfrm>
            <a:off x="0" y="120032"/>
            <a:ext cx="6096000" cy="590931"/>
          </a:xfrm>
          <a:prstGeom prst="rect">
            <a:avLst/>
          </a:prstGeom>
          <a:noFill/>
        </p:spPr>
        <p:txBody>
          <a:bodyPr wrap="square" lIns="274320" rtlCol="0" anchor="ctr">
            <a:spAutoFit/>
          </a:bodyPr>
          <a:lstStyle/>
          <a:p>
            <a:pPr>
              <a:lnSpc>
                <a:spcPct val="90000"/>
              </a:lnSpc>
              <a:spcBef>
                <a:spcPct val="0"/>
              </a:spcBef>
            </a:pPr>
            <a:r>
              <a:rPr lang="en-US" sz="3600" b="1" dirty="0" smtClean="0">
                <a:gradFill flip="none" rotWithShape="1">
                  <a:gsLst>
                    <a:gs pos="10000">
                      <a:srgbClr val="890E4F"/>
                    </a:gs>
                    <a:gs pos="100000">
                      <a:srgbClr val="D81A60"/>
                    </a:gs>
                  </a:gsLst>
                  <a:lin ang="0" scaled="1"/>
                  <a:tileRect/>
                </a:gradFill>
              </a:rPr>
              <a:t>Simple </a:t>
            </a:r>
            <a:r>
              <a:rPr lang="en-US" sz="3600" b="1" dirty="0">
                <a:gradFill flip="none" rotWithShape="1">
                  <a:gsLst>
                    <a:gs pos="10000">
                      <a:srgbClr val="890E4F"/>
                    </a:gs>
                    <a:gs pos="100000">
                      <a:srgbClr val="D81A60"/>
                    </a:gs>
                  </a:gsLst>
                  <a:lin ang="0" scaled="1"/>
                  <a:tileRect/>
                </a:gradFill>
              </a:rPr>
              <a:t>Hopfield Network </a:t>
            </a:r>
          </a:p>
        </p:txBody>
      </p:sp>
      <p:grpSp>
        <p:nvGrpSpPr>
          <p:cNvPr id="6" name="Group 5"/>
          <p:cNvGrpSpPr/>
          <p:nvPr/>
        </p:nvGrpSpPr>
        <p:grpSpPr>
          <a:xfrm>
            <a:off x="1091499" y="1698007"/>
            <a:ext cx="3009762" cy="2675070"/>
            <a:chOff x="732270" y="1273464"/>
            <a:chExt cx="3009762" cy="2675070"/>
          </a:xfrm>
        </p:grpSpPr>
        <p:sp>
          <p:nvSpPr>
            <p:cNvPr id="8" name="Oval 7"/>
            <p:cNvSpPr/>
            <p:nvPr/>
          </p:nvSpPr>
          <p:spPr>
            <a:xfrm>
              <a:off x="1328057" y="139117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568477" y="1391175"/>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328057" y="237610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568477" y="237610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32270" y="3352799"/>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2008551" y="3352799"/>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3284832" y="3352799"/>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endCxn id="9" idx="2"/>
            </p:cNvCxnSpPr>
            <p:nvPr/>
          </p:nvCxnSpPr>
          <p:spPr>
            <a:xfrm>
              <a:off x="1785257" y="161977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6"/>
              <a:endCxn id="11" idx="2"/>
            </p:cNvCxnSpPr>
            <p:nvPr/>
          </p:nvCxnSpPr>
          <p:spPr>
            <a:xfrm>
              <a:off x="1785257" y="260470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2" idx="6"/>
              <a:endCxn id="13" idx="2"/>
            </p:cNvCxnSpPr>
            <p:nvPr/>
          </p:nvCxnSpPr>
          <p:spPr>
            <a:xfrm>
              <a:off x="1189470"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endCxn id="14" idx="2"/>
            </p:cNvCxnSpPr>
            <p:nvPr/>
          </p:nvCxnSpPr>
          <p:spPr>
            <a:xfrm>
              <a:off x="2465751"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8" idx="4"/>
              <a:endCxn id="10" idx="0"/>
            </p:cNvCxnSpPr>
            <p:nvPr/>
          </p:nvCxnSpPr>
          <p:spPr>
            <a:xfrm>
              <a:off x="155665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11" idx="0"/>
            </p:cNvCxnSpPr>
            <p:nvPr/>
          </p:nvCxnSpPr>
          <p:spPr>
            <a:xfrm>
              <a:off x="279707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0" idx="3"/>
              <a:endCxn id="12" idx="0"/>
            </p:cNvCxnSpPr>
            <p:nvPr/>
          </p:nvCxnSpPr>
          <p:spPr>
            <a:xfrm flipH="1">
              <a:off x="960870" y="2766350"/>
              <a:ext cx="434142"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0" idx="5"/>
              <a:endCxn id="13" idx="0"/>
            </p:cNvCxnSpPr>
            <p:nvPr/>
          </p:nvCxnSpPr>
          <p:spPr>
            <a:xfrm>
              <a:off x="1718302" y="2766350"/>
              <a:ext cx="518849"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1" idx="4"/>
              <a:endCxn id="13" idx="0"/>
            </p:cNvCxnSpPr>
            <p:nvPr/>
          </p:nvCxnSpPr>
          <p:spPr>
            <a:xfrm flipH="1">
              <a:off x="2237151" y="2833305"/>
              <a:ext cx="559926"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1" idx="4"/>
              <a:endCxn id="14" idx="0"/>
            </p:cNvCxnSpPr>
            <p:nvPr/>
          </p:nvCxnSpPr>
          <p:spPr>
            <a:xfrm>
              <a:off x="2797077" y="2833305"/>
              <a:ext cx="716355"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8" idx="5"/>
              <a:endCxn id="11" idx="1"/>
            </p:cNvCxnSpPr>
            <p:nvPr/>
          </p:nvCxnSpPr>
          <p:spPr>
            <a:xfrm>
              <a:off x="1718302" y="1781420"/>
              <a:ext cx="917130" cy="6616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2026848" y="1273464"/>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27" name="TextBox 26"/>
            <p:cNvSpPr txBox="1"/>
            <p:nvPr/>
          </p:nvSpPr>
          <p:spPr>
            <a:xfrm>
              <a:off x="2026848" y="1781420"/>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28" name="TextBox 27"/>
            <p:cNvSpPr txBox="1"/>
            <p:nvPr/>
          </p:nvSpPr>
          <p:spPr>
            <a:xfrm>
              <a:off x="2017167" y="2298289"/>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29" name="TextBox 28"/>
            <p:cNvSpPr txBox="1"/>
            <p:nvPr/>
          </p:nvSpPr>
          <p:spPr>
            <a:xfrm>
              <a:off x="2697197" y="3579202"/>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30" name="TextBox 29"/>
            <p:cNvSpPr txBox="1"/>
            <p:nvPr/>
          </p:nvSpPr>
          <p:spPr>
            <a:xfrm>
              <a:off x="1408486" y="3579202"/>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31" name="TextBox 30"/>
            <p:cNvSpPr txBox="1"/>
            <p:nvPr/>
          </p:nvSpPr>
          <p:spPr>
            <a:xfrm>
              <a:off x="1180805" y="1948973"/>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32" name="TextBox 31"/>
            <p:cNvSpPr txBox="1"/>
            <p:nvPr/>
          </p:nvSpPr>
          <p:spPr>
            <a:xfrm>
              <a:off x="1916879" y="2816885"/>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33" name="TextBox 32"/>
            <p:cNvSpPr txBox="1"/>
            <p:nvPr/>
          </p:nvSpPr>
          <p:spPr>
            <a:xfrm>
              <a:off x="840302" y="2775594"/>
              <a:ext cx="413896"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34" name="TextBox 33"/>
            <p:cNvSpPr txBox="1"/>
            <p:nvPr/>
          </p:nvSpPr>
          <p:spPr>
            <a:xfrm>
              <a:off x="2464487" y="3001551"/>
              <a:ext cx="356188"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35" name="TextBox 34"/>
            <p:cNvSpPr txBox="1"/>
            <p:nvPr/>
          </p:nvSpPr>
          <p:spPr>
            <a:xfrm>
              <a:off x="2759033" y="1946756"/>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sp>
          <p:nvSpPr>
            <p:cNvPr id="36" name="TextBox 35"/>
            <p:cNvSpPr txBox="1"/>
            <p:nvPr/>
          </p:nvSpPr>
          <p:spPr>
            <a:xfrm>
              <a:off x="3108978" y="2816885"/>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grpSp>
    </p:spTree>
    <p:extLst>
      <p:ext uri="{BB962C8B-B14F-4D97-AF65-F5344CB8AC3E}">
        <p14:creationId xmlns:p14="http://schemas.microsoft.com/office/powerpoint/2010/main" val="24149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Simple Hopfield Network </a:t>
            </a:r>
          </a:p>
        </p:txBody>
      </p:sp>
      <p:sp>
        <p:nvSpPr>
          <p:cNvPr id="3" name="Content Placeholder 2"/>
          <p:cNvSpPr>
            <a:spLocks noGrp="1"/>
          </p:cNvSpPr>
          <p:nvPr>
            <p:ph idx="1"/>
          </p:nvPr>
        </p:nvSpPr>
        <p:spPr/>
        <p:txBody>
          <a:bodyPr/>
          <a:lstStyle/>
          <a:p>
            <a:r>
              <a:rPr lang="en-US" dirty="0" smtClean="0"/>
              <a:t>The </a:t>
            </a:r>
            <a:r>
              <a:rPr lang="en-US" dirty="0"/>
              <a:t>network operates as follows </a:t>
            </a:r>
            <a:r>
              <a:rPr lang="en-US" dirty="0">
                <a:solidFill>
                  <a:srgbClr val="CC3399"/>
                </a:solidFill>
              </a:rPr>
              <a:t>(Parallel relaxation </a:t>
            </a:r>
            <a:r>
              <a:rPr lang="en-US" dirty="0" smtClean="0">
                <a:solidFill>
                  <a:srgbClr val="CC3399"/>
                </a:solidFill>
              </a:rPr>
              <a:t>algorithm)</a:t>
            </a:r>
            <a:r>
              <a:rPr lang="en-US" dirty="0" smtClean="0"/>
              <a:t>:</a:t>
            </a:r>
            <a:endParaRPr lang="en-US" dirty="0"/>
          </a:p>
          <a:p>
            <a:pPr marL="1001712" lvl="1" indent="-457200">
              <a:buFont typeface="+mj-lt"/>
              <a:buAutoNum type="arabicPeriod"/>
            </a:pPr>
            <a:r>
              <a:rPr lang="en-US" dirty="0" smtClean="0"/>
              <a:t>A </a:t>
            </a:r>
            <a:r>
              <a:rPr lang="en-US" dirty="0"/>
              <a:t>random unit is </a:t>
            </a:r>
            <a:r>
              <a:rPr lang="en-US" dirty="0" smtClean="0"/>
              <a:t>chosen</a:t>
            </a:r>
          </a:p>
          <a:p>
            <a:pPr marL="1001712" lvl="1" indent="-457200">
              <a:buFont typeface="+mj-lt"/>
              <a:buAutoNum type="arabicPeriod"/>
            </a:pPr>
            <a:r>
              <a:rPr lang="en-US" dirty="0" smtClean="0"/>
              <a:t>If </a:t>
            </a:r>
            <a:r>
              <a:rPr lang="en-US" dirty="0"/>
              <a:t>any of it neighbors are active, the unit computes the sum of the weights on the connections to those active </a:t>
            </a:r>
            <a:r>
              <a:rPr lang="en-US" dirty="0" smtClean="0"/>
              <a:t>neighbors.</a:t>
            </a:r>
          </a:p>
          <a:p>
            <a:pPr marL="1001712" lvl="1" indent="-457200">
              <a:buFont typeface="+mj-lt"/>
              <a:buAutoNum type="arabicPeriod"/>
            </a:pPr>
            <a:r>
              <a:rPr lang="en-US" dirty="0" smtClean="0"/>
              <a:t>If </a:t>
            </a:r>
            <a:r>
              <a:rPr lang="en-US" dirty="0"/>
              <a:t>the sum is positive, the unit becomes </a:t>
            </a:r>
            <a:r>
              <a:rPr lang="en-US" dirty="0" smtClean="0"/>
              <a:t>active, otherwise </a:t>
            </a:r>
            <a:r>
              <a:rPr lang="en-US" dirty="0"/>
              <a:t>it becomes </a:t>
            </a:r>
            <a:r>
              <a:rPr lang="en-US" dirty="0" smtClean="0"/>
              <a:t>inactive.</a:t>
            </a:r>
          </a:p>
          <a:p>
            <a:pPr marL="1001712" lvl="1" indent="-457200">
              <a:buFont typeface="+mj-lt"/>
              <a:buAutoNum type="arabicPeriod"/>
            </a:pPr>
            <a:r>
              <a:rPr lang="en-US" dirty="0" smtClean="0"/>
              <a:t>Another </a:t>
            </a:r>
            <a:r>
              <a:rPr lang="en-US" dirty="0"/>
              <a:t>random unit is chosen, and the process repeats until the network reaches a stable state. (e.g. until no more unit can change </a:t>
            </a:r>
            <a:r>
              <a:rPr lang="en-US" dirty="0" smtClean="0"/>
              <a:t>state)</a:t>
            </a:r>
          </a:p>
          <a:p>
            <a:pPr marL="457200" indent="-457200"/>
            <a:r>
              <a:rPr lang="en-US" dirty="0" smtClean="0"/>
              <a:t>Network </a:t>
            </a:r>
            <a:r>
              <a:rPr lang="en-US" dirty="0"/>
              <a:t>can be thought of as </a:t>
            </a:r>
            <a:r>
              <a:rPr lang="en-US" dirty="0">
                <a:solidFill>
                  <a:srgbClr val="CC3399"/>
                </a:solidFill>
              </a:rPr>
              <a:t>storing the patterns,</a:t>
            </a:r>
            <a:r>
              <a:rPr lang="en-US" dirty="0"/>
              <a:t> given any set of weights and any initial state, the parallel relaxation algorithm will eventually steer the network into a stable state</a:t>
            </a:r>
            <a:r>
              <a:rPr lang="en-US" dirty="0" smtClean="0"/>
              <a:t>.</a:t>
            </a:r>
          </a:p>
          <a:p>
            <a:pPr marL="457200" indent="-457200"/>
            <a:r>
              <a:rPr lang="en-US" dirty="0" smtClean="0"/>
              <a:t>Sometimes the </a:t>
            </a:r>
            <a:r>
              <a:rPr lang="en-US" dirty="0"/>
              <a:t>network </a:t>
            </a:r>
            <a:r>
              <a:rPr lang="en-US" dirty="0">
                <a:solidFill>
                  <a:srgbClr val="CC3399"/>
                </a:solidFill>
              </a:rPr>
              <a:t>cannot find </a:t>
            </a:r>
            <a:r>
              <a:rPr lang="en-US" dirty="0"/>
              <a:t>global solution because the network sticks with the local minima as nodes settle into stable states via a completely distributed algorithm.</a:t>
            </a:r>
          </a:p>
          <a:p>
            <a:endParaRPr lang="en-US" dirty="0"/>
          </a:p>
        </p:txBody>
      </p:sp>
    </p:spTree>
    <p:extLst>
      <p:ext uri="{BB962C8B-B14F-4D97-AF65-F5344CB8AC3E}">
        <p14:creationId xmlns:p14="http://schemas.microsoft.com/office/powerpoint/2010/main" val="748134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Simple Hopfield Network </a:t>
            </a:r>
          </a:p>
        </p:txBody>
      </p:sp>
      <p:sp>
        <p:nvSpPr>
          <p:cNvPr id="3" name="Content Placeholder 2"/>
          <p:cNvSpPr>
            <a:spLocks noGrp="1"/>
          </p:cNvSpPr>
          <p:nvPr>
            <p:ph idx="1"/>
          </p:nvPr>
        </p:nvSpPr>
        <p:spPr/>
        <p:txBody>
          <a:bodyPr/>
          <a:lstStyle/>
          <a:p>
            <a:r>
              <a:rPr lang="en-US" dirty="0" smtClean="0"/>
              <a:t>The network has </a:t>
            </a:r>
            <a:r>
              <a:rPr lang="en-US" dirty="0" smtClean="0">
                <a:solidFill>
                  <a:srgbClr val="CC3399"/>
                </a:solidFill>
              </a:rPr>
              <a:t>four </a:t>
            </a:r>
            <a:r>
              <a:rPr lang="en-US" dirty="0" smtClean="0"/>
              <a:t>distinct stable states.</a:t>
            </a:r>
          </a:p>
          <a:p>
            <a:r>
              <a:rPr lang="en-US" dirty="0" smtClean="0"/>
              <a:t>Given an initial state, the network </a:t>
            </a:r>
            <a:r>
              <a:rPr lang="en-US" dirty="0" smtClean="0">
                <a:solidFill>
                  <a:srgbClr val="CC3399"/>
                </a:solidFill>
              </a:rPr>
              <a:t>will necessarily settle </a:t>
            </a:r>
            <a:r>
              <a:rPr lang="en-US" dirty="0" smtClean="0"/>
              <a:t>into any one of these four possible configurations. </a:t>
            </a:r>
          </a:p>
          <a:p>
            <a:r>
              <a:rPr lang="en-US" dirty="0" smtClean="0"/>
              <a:t>Hopfield’s major contribution was to show that given any set of weights and any initial state, the parallel relaxation algorithm would eventually steer the network into </a:t>
            </a:r>
            <a:r>
              <a:rPr lang="en-US" dirty="0" smtClean="0">
                <a:solidFill>
                  <a:srgbClr val="CC3399"/>
                </a:solidFill>
              </a:rPr>
              <a:t>a stable state.</a:t>
            </a:r>
            <a:endParaRPr lang="en-US" dirty="0">
              <a:solidFill>
                <a:srgbClr val="CC3399"/>
              </a:solidFill>
            </a:endParaRPr>
          </a:p>
        </p:txBody>
      </p:sp>
      <p:grpSp>
        <p:nvGrpSpPr>
          <p:cNvPr id="4" name="Group 3"/>
          <p:cNvGrpSpPr/>
          <p:nvPr/>
        </p:nvGrpSpPr>
        <p:grpSpPr>
          <a:xfrm>
            <a:off x="115026" y="3385024"/>
            <a:ext cx="2468880" cy="2011680"/>
            <a:chOff x="732270" y="1273464"/>
            <a:chExt cx="3009762" cy="2675070"/>
          </a:xfrm>
        </p:grpSpPr>
        <p:sp>
          <p:nvSpPr>
            <p:cNvPr id="5" name="Oval 4"/>
            <p:cNvSpPr/>
            <p:nvPr/>
          </p:nvSpPr>
          <p:spPr>
            <a:xfrm>
              <a:off x="1328057" y="139117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2568477" y="139117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328057" y="237610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2568477" y="237610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732270" y="3352799"/>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008551" y="3352799"/>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3284832" y="3352799"/>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p:cNvCxnSpPr>
              <a:endCxn id="6" idx="2"/>
            </p:cNvCxnSpPr>
            <p:nvPr/>
          </p:nvCxnSpPr>
          <p:spPr>
            <a:xfrm>
              <a:off x="1785257" y="161977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6"/>
              <a:endCxn id="8" idx="2"/>
            </p:cNvCxnSpPr>
            <p:nvPr/>
          </p:nvCxnSpPr>
          <p:spPr>
            <a:xfrm>
              <a:off x="1785257" y="260470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9" idx="6"/>
              <a:endCxn id="10" idx="2"/>
            </p:cNvCxnSpPr>
            <p:nvPr/>
          </p:nvCxnSpPr>
          <p:spPr>
            <a:xfrm>
              <a:off x="1189470"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11" idx="2"/>
            </p:cNvCxnSpPr>
            <p:nvPr/>
          </p:nvCxnSpPr>
          <p:spPr>
            <a:xfrm>
              <a:off x="2465751"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5" idx="4"/>
              <a:endCxn id="7" idx="0"/>
            </p:cNvCxnSpPr>
            <p:nvPr/>
          </p:nvCxnSpPr>
          <p:spPr>
            <a:xfrm>
              <a:off x="155665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endCxn id="8" idx="0"/>
            </p:cNvCxnSpPr>
            <p:nvPr/>
          </p:nvCxnSpPr>
          <p:spPr>
            <a:xfrm>
              <a:off x="279707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7" idx="3"/>
              <a:endCxn id="9" idx="0"/>
            </p:cNvCxnSpPr>
            <p:nvPr/>
          </p:nvCxnSpPr>
          <p:spPr>
            <a:xfrm flipH="1">
              <a:off x="960870" y="2766350"/>
              <a:ext cx="434142"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7" idx="5"/>
              <a:endCxn id="10" idx="0"/>
            </p:cNvCxnSpPr>
            <p:nvPr/>
          </p:nvCxnSpPr>
          <p:spPr>
            <a:xfrm>
              <a:off x="1718302" y="2766350"/>
              <a:ext cx="518849"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8" idx="4"/>
              <a:endCxn id="10" idx="0"/>
            </p:cNvCxnSpPr>
            <p:nvPr/>
          </p:nvCxnSpPr>
          <p:spPr>
            <a:xfrm flipH="1">
              <a:off x="2237151" y="2833305"/>
              <a:ext cx="559926"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4"/>
              <a:endCxn id="11" idx="0"/>
            </p:cNvCxnSpPr>
            <p:nvPr/>
          </p:nvCxnSpPr>
          <p:spPr>
            <a:xfrm>
              <a:off x="2797077" y="2833305"/>
              <a:ext cx="716355"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5" idx="5"/>
              <a:endCxn id="8" idx="1"/>
            </p:cNvCxnSpPr>
            <p:nvPr/>
          </p:nvCxnSpPr>
          <p:spPr>
            <a:xfrm>
              <a:off x="1718302" y="1781420"/>
              <a:ext cx="917130" cy="6616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2026848" y="1273464"/>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24" name="TextBox 23"/>
            <p:cNvSpPr txBox="1"/>
            <p:nvPr/>
          </p:nvSpPr>
          <p:spPr>
            <a:xfrm>
              <a:off x="2026848" y="1781420"/>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25" name="TextBox 24"/>
            <p:cNvSpPr txBox="1"/>
            <p:nvPr/>
          </p:nvSpPr>
          <p:spPr>
            <a:xfrm>
              <a:off x="2017167" y="2298289"/>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26" name="TextBox 25"/>
            <p:cNvSpPr txBox="1"/>
            <p:nvPr/>
          </p:nvSpPr>
          <p:spPr>
            <a:xfrm>
              <a:off x="2697197" y="3579202"/>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27" name="TextBox 26"/>
            <p:cNvSpPr txBox="1"/>
            <p:nvPr/>
          </p:nvSpPr>
          <p:spPr>
            <a:xfrm>
              <a:off x="1408486" y="3579202"/>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28" name="TextBox 27"/>
            <p:cNvSpPr txBox="1"/>
            <p:nvPr/>
          </p:nvSpPr>
          <p:spPr>
            <a:xfrm>
              <a:off x="1180805" y="1948973"/>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29" name="TextBox 28"/>
            <p:cNvSpPr txBox="1"/>
            <p:nvPr/>
          </p:nvSpPr>
          <p:spPr>
            <a:xfrm>
              <a:off x="1916879" y="2816885"/>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30" name="TextBox 29"/>
            <p:cNvSpPr txBox="1"/>
            <p:nvPr/>
          </p:nvSpPr>
          <p:spPr>
            <a:xfrm>
              <a:off x="840302" y="2775594"/>
              <a:ext cx="413896"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31" name="TextBox 30"/>
            <p:cNvSpPr txBox="1"/>
            <p:nvPr/>
          </p:nvSpPr>
          <p:spPr>
            <a:xfrm>
              <a:off x="2464487" y="3001551"/>
              <a:ext cx="356188"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32" name="TextBox 31"/>
            <p:cNvSpPr txBox="1"/>
            <p:nvPr/>
          </p:nvSpPr>
          <p:spPr>
            <a:xfrm>
              <a:off x="2759033" y="1946756"/>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sp>
          <p:nvSpPr>
            <p:cNvPr id="33" name="TextBox 32"/>
            <p:cNvSpPr txBox="1"/>
            <p:nvPr/>
          </p:nvSpPr>
          <p:spPr>
            <a:xfrm>
              <a:off x="3108978" y="2816885"/>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grpSp>
      <p:grpSp>
        <p:nvGrpSpPr>
          <p:cNvPr id="34" name="Group 33"/>
          <p:cNvGrpSpPr/>
          <p:nvPr/>
        </p:nvGrpSpPr>
        <p:grpSpPr>
          <a:xfrm>
            <a:off x="3108760" y="4237344"/>
            <a:ext cx="2468880" cy="2011680"/>
            <a:chOff x="732270" y="1273464"/>
            <a:chExt cx="3009762" cy="2675070"/>
          </a:xfrm>
        </p:grpSpPr>
        <p:sp>
          <p:nvSpPr>
            <p:cNvPr id="35" name="Oval 34"/>
            <p:cNvSpPr/>
            <p:nvPr/>
          </p:nvSpPr>
          <p:spPr>
            <a:xfrm>
              <a:off x="1328057" y="1391175"/>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2568477" y="139117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1328057" y="2376105"/>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68477" y="237610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732270" y="3352799"/>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2008551" y="3352799"/>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3284832" y="3352799"/>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Arrow Connector 41"/>
            <p:cNvCxnSpPr>
              <a:endCxn id="36" idx="2"/>
            </p:cNvCxnSpPr>
            <p:nvPr/>
          </p:nvCxnSpPr>
          <p:spPr>
            <a:xfrm>
              <a:off x="1785257" y="161977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stCxn id="37" idx="6"/>
              <a:endCxn id="38" idx="2"/>
            </p:cNvCxnSpPr>
            <p:nvPr/>
          </p:nvCxnSpPr>
          <p:spPr>
            <a:xfrm>
              <a:off x="1785257" y="260470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39" idx="6"/>
              <a:endCxn id="40" idx="2"/>
            </p:cNvCxnSpPr>
            <p:nvPr/>
          </p:nvCxnSpPr>
          <p:spPr>
            <a:xfrm>
              <a:off x="1189470"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endCxn id="41" idx="2"/>
            </p:cNvCxnSpPr>
            <p:nvPr/>
          </p:nvCxnSpPr>
          <p:spPr>
            <a:xfrm>
              <a:off x="2465751"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35" idx="4"/>
              <a:endCxn id="37" idx="0"/>
            </p:cNvCxnSpPr>
            <p:nvPr/>
          </p:nvCxnSpPr>
          <p:spPr>
            <a:xfrm>
              <a:off x="155665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endCxn id="38" idx="0"/>
            </p:cNvCxnSpPr>
            <p:nvPr/>
          </p:nvCxnSpPr>
          <p:spPr>
            <a:xfrm>
              <a:off x="279707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37" idx="3"/>
              <a:endCxn id="39" idx="0"/>
            </p:cNvCxnSpPr>
            <p:nvPr/>
          </p:nvCxnSpPr>
          <p:spPr>
            <a:xfrm flipH="1">
              <a:off x="960870" y="2766350"/>
              <a:ext cx="434142"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37" idx="5"/>
              <a:endCxn id="40" idx="0"/>
            </p:cNvCxnSpPr>
            <p:nvPr/>
          </p:nvCxnSpPr>
          <p:spPr>
            <a:xfrm>
              <a:off x="1718302" y="2766350"/>
              <a:ext cx="518849"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38" idx="4"/>
              <a:endCxn id="40" idx="0"/>
            </p:cNvCxnSpPr>
            <p:nvPr/>
          </p:nvCxnSpPr>
          <p:spPr>
            <a:xfrm flipH="1">
              <a:off x="2237151" y="2833305"/>
              <a:ext cx="559926"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38" idx="4"/>
              <a:endCxn id="41" idx="0"/>
            </p:cNvCxnSpPr>
            <p:nvPr/>
          </p:nvCxnSpPr>
          <p:spPr>
            <a:xfrm>
              <a:off x="2797077" y="2833305"/>
              <a:ext cx="716355"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35" idx="5"/>
              <a:endCxn id="38" idx="1"/>
            </p:cNvCxnSpPr>
            <p:nvPr/>
          </p:nvCxnSpPr>
          <p:spPr>
            <a:xfrm>
              <a:off x="1718302" y="1781420"/>
              <a:ext cx="917130" cy="6616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2026848" y="1273464"/>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54" name="TextBox 53"/>
            <p:cNvSpPr txBox="1"/>
            <p:nvPr/>
          </p:nvSpPr>
          <p:spPr>
            <a:xfrm>
              <a:off x="2026848" y="1781420"/>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55" name="TextBox 54"/>
            <p:cNvSpPr txBox="1"/>
            <p:nvPr/>
          </p:nvSpPr>
          <p:spPr>
            <a:xfrm>
              <a:off x="2017167" y="2298289"/>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56" name="TextBox 55"/>
            <p:cNvSpPr txBox="1"/>
            <p:nvPr/>
          </p:nvSpPr>
          <p:spPr>
            <a:xfrm>
              <a:off x="2697197" y="3579202"/>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57" name="TextBox 56"/>
            <p:cNvSpPr txBox="1"/>
            <p:nvPr/>
          </p:nvSpPr>
          <p:spPr>
            <a:xfrm>
              <a:off x="1408486" y="3579202"/>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58" name="TextBox 57"/>
            <p:cNvSpPr txBox="1"/>
            <p:nvPr/>
          </p:nvSpPr>
          <p:spPr>
            <a:xfrm>
              <a:off x="1180805" y="1948973"/>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59" name="TextBox 58"/>
            <p:cNvSpPr txBox="1"/>
            <p:nvPr/>
          </p:nvSpPr>
          <p:spPr>
            <a:xfrm>
              <a:off x="1916879" y="2816885"/>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60" name="TextBox 59"/>
            <p:cNvSpPr txBox="1"/>
            <p:nvPr/>
          </p:nvSpPr>
          <p:spPr>
            <a:xfrm>
              <a:off x="840302" y="2775594"/>
              <a:ext cx="413896"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61" name="TextBox 60"/>
            <p:cNvSpPr txBox="1"/>
            <p:nvPr/>
          </p:nvSpPr>
          <p:spPr>
            <a:xfrm>
              <a:off x="2464487" y="3001551"/>
              <a:ext cx="356188"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62" name="TextBox 61"/>
            <p:cNvSpPr txBox="1"/>
            <p:nvPr/>
          </p:nvSpPr>
          <p:spPr>
            <a:xfrm>
              <a:off x="2759033" y="1946756"/>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sp>
          <p:nvSpPr>
            <p:cNvPr id="63" name="TextBox 62"/>
            <p:cNvSpPr txBox="1"/>
            <p:nvPr/>
          </p:nvSpPr>
          <p:spPr>
            <a:xfrm>
              <a:off x="3108978" y="2816885"/>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grpSp>
      <p:grpSp>
        <p:nvGrpSpPr>
          <p:cNvPr id="64" name="Group 63"/>
          <p:cNvGrpSpPr/>
          <p:nvPr/>
        </p:nvGrpSpPr>
        <p:grpSpPr>
          <a:xfrm>
            <a:off x="6217674" y="3179223"/>
            <a:ext cx="2468880" cy="2011680"/>
            <a:chOff x="732270" y="1273464"/>
            <a:chExt cx="3009762" cy="2675070"/>
          </a:xfrm>
        </p:grpSpPr>
        <p:sp>
          <p:nvSpPr>
            <p:cNvPr id="65" name="Oval 64"/>
            <p:cNvSpPr/>
            <p:nvPr/>
          </p:nvSpPr>
          <p:spPr>
            <a:xfrm>
              <a:off x="1328057" y="139117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2568477" y="1391175"/>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1328057" y="237610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2568477" y="2376105"/>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732270" y="3352799"/>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a:off x="2008551" y="3352799"/>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3284832" y="3352799"/>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 name="Straight Arrow Connector 71"/>
            <p:cNvCxnSpPr>
              <a:endCxn id="66" idx="2"/>
            </p:cNvCxnSpPr>
            <p:nvPr/>
          </p:nvCxnSpPr>
          <p:spPr>
            <a:xfrm>
              <a:off x="1785257" y="161977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stCxn id="67" idx="6"/>
              <a:endCxn id="68" idx="2"/>
            </p:cNvCxnSpPr>
            <p:nvPr/>
          </p:nvCxnSpPr>
          <p:spPr>
            <a:xfrm>
              <a:off x="1785257" y="260470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69" idx="6"/>
              <a:endCxn id="70" idx="2"/>
            </p:cNvCxnSpPr>
            <p:nvPr/>
          </p:nvCxnSpPr>
          <p:spPr>
            <a:xfrm>
              <a:off x="1189470"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endCxn id="71" idx="2"/>
            </p:cNvCxnSpPr>
            <p:nvPr/>
          </p:nvCxnSpPr>
          <p:spPr>
            <a:xfrm>
              <a:off x="2465751"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65" idx="4"/>
              <a:endCxn id="67" idx="0"/>
            </p:cNvCxnSpPr>
            <p:nvPr/>
          </p:nvCxnSpPr>
          <p:spPr>
            <a:xfrm>
              <a:off x="155665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endCxn id="68" idx="0"/>
            </p:cNvCxnSpPr>
            <p:nvPr/>
          </p:nvCxnSpPr>
          <p:spPr>
            <a:xfrm>
              <a:off x="279707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67" idx="3"/>
              <a:endCxn id="69" idx="0"/>
            </p:cNvCxnSpPr>
            <p:nvPr/>
          </p:nvCxnSpPr>
          <p:spPr>
            <a:xfrm flipH="1">
              <a:off x="960870" y="2766350"/>
              <a:ext cx="434142"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stCxn id="67" idx="5"/>
              <a:endCxn id="70" idx="0"/>
            </p:cNvCxnSpPr>
            <p:nvPr/>
          </p:nvCxnSpPr>
          <p:spPr>
            <a:xfrm>
              <a:off x="1718302" y="2766350"/>
              <a:ext cx="518849"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stCxn id="68" idx="4"/>
              <a:endCxn id="70" idx="0"/>
            </p:cNvCxnSpPr>
            <p:nvPr/>
          </p:nvCxnSpPr>
          <p:spPr>
            <a:xfrm flipH="1">
              <a:off x="2237151" y="2833305"/>
              <a:ext cx="559926"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a:stCxn id="68" idx="4"/>
              <a:endCxn id="71" idx="0"/>
            </p:cNvCxnSpPr>
            <p:nvPr/>
          </p:nvCxnSpPr>
          <p:spPr>
            <a:xfrm>
              <a:off x="2797077" y="2833305"/>
              <a:ext cx="716355"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a:stCxn id="65" idx="5"/>
              <a:endCxn id="68" idx="1"/>
            </p:cNvCxnSpPr>
            <p:nvPr/>
          </p:nvCxnSpPr>
          <p:spPr>
            <a:xfrm>
              <a:off x="1718302" y="1781420"/>
              <a:ext cx="917130" cy="6616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3" name="TextBox 82"/>
            <p:cNvSpPr txBox="1"/>
            <p:nvPr/>
          </p:nvSpPr>
          <p:spPr>
            <a:xfrm>
              <a:off x="2026848" y="1273464"/>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84" name="TextBox 83"/>
            <p:cNvSpPr txBox="1"/>
            <p:nvPr/>
          </p:nvSpPr>
          <p:spPr>
            <a:xfrm>
              <a:off x="2026848" y="1781420"/>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85" name="TextBox 84"/>
            <p:cNvSpPr txBox="1"/>
            <p:nvPr/>
          </p:nvSpPr>
          <p:spPr>
            <a:xfrm>
              <a:off x="2017167" y="2298289"/>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86" name="TextBox 85"/>
            <p:cNvSpPr txBox="1"/>
            <p:nvPr/>
          </p:nvSpPr>
          <p:spPr>
            <a:xfrm>
              <a:off x="2697197" y="3579202"/>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87" name="TextBox 86"/>
            <p:cNvSpPr txBox="1"/>
            <p:nvPr/>
          </p:nvSpPr>
          <p:spPr>
            <a:xfrm>
              <a:off x="1408486" y="3579202"/>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88" name="TextBox 87"/>
            <p:cNvSpPr txBox="1"/>
            <p:nvPr/>
          </p:nvSpPr>
          <p:spPr>
            <a:xfrm>
              <a:off x="1180805" y="1948973"/>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89" name="TextBox 88"/>
            <p:cNvSpPr txBox="1"/>
            <p:nvPr/>
          </p:nvSpPr>
          <p:spPr>
            <a:xfrm>
              <a:off x="1916879" y="2816885"/>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90" name="TextBox 89"/>
            <p:cNvSpPr txBox="1"/>
            <p:nvPr/>
          </p:nvSpPr>
          <p:spPr>
            <a:xfrm>
              <a:off x="840302" y="2775594"/>
              <a:ext cx="413896"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91" name="TextBox 90"/>
            <p:cNvSpPr txBox="1"/>
            <p:nvPr/>
          </p:nvSpPr>
          <p:spPr>
            <a:xfrm>
              <a:off x="2464487" y="3001551"/>
              <a:ext cx="356188"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92" name="TextBox 91"/>
            <p:cNvSpPr txBox="1"/>
            <p:nvPr/>
          </p:nvSpPr>
          <p:spPr>
            <a:xfrm>
              <a:off x="2759033" y="1946756"/>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sp>
          <p:nvSpPr>
            <p:cNvPr id="93" name="TextBox 92"/>
            <p:cNvSpPr txBox="1"/>
            <p:nvPr/>
          </p:nvSpPr>
          <p:spPr>
            <a:xfrm>
              <a:off x="3108978" y="2816885"/>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grpSp>
      <p:grpSp>
        <p:nvGrpSpPr>
          <p:cNvPr id="94" name="Group 93"/>
          <p:cNvGrpSpPr/>
          <p:nvPr/>
        </p:nvGrpSpPr>
        <p:grpSpPr>
          <a:xfrm>
            <a:off x="9178665" y="4404520"/>
            <a:ext cx="2468880" cy="2011680"/>
            <a:chOff x="732270" y="1273464"/>
            <a:chExt cx="3009762" cy="2675070"/>
          </a:xfrm>
        </p:grpSpPr>
        <p:sp>
          <p:nvSpPr>
            <p:cNvPr id="95" name="Oval 94"/>
            <p:cNvSpPr/>
            <p:nvPr/>
          </p:nvSpPr>
          <p:spPr>
            <a:xfrm>
              <a:off x="1328057" y="1391175"/>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p:cNvSpPr/>
            <p:nvPr/>
          </p:nvSpPr>
          <p:spPr>
            <a:xfrm>
              <a:off x="2568477" y="1391175"/>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a:off x="1328057" y="2376105"/>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p:cNvSpPr/>
            <p:nvPr/>
          </p:nvSpPr>
          <p:spPr>
            <a:xfrm>
              <a:off x="2568477" y="2376105"/>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p:cNvSpPr/>
            <p:nvPr/>
          </p:nvSpPr>
          <p:spPr>
            <a:xfrm>
              <a:off x="732270" y="3352799"/>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p:cNvSpPr/>
            <p:nvPr/>
          </p:nvSpPr>
          <p:spPr>
            <a:xfrm>
              <a:off x="2008551" y="3352799"/>
              <a:ext cx="457200" cy="45720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3284832" y="3352799"/>
              <a:ext cx="457200" cy="457200"/>
            </a:xfrm>
            <a:prstGeom prst="ellipse">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2" name="Straight Arrow Connector 101"/>
            <p:cNvCxnSpPr>
              <a:endCxn id="96" idx="2"/>
            </p:cNvCxnSpPr>
            <p:nvPr/>
          </p:nvCxnSpPr>
          <p:spPr>
            <a:xfrm>
              <a:off x="1785257" y="161977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p:cNvCxnSpPr>
              <a:stCxn id="97" idx="6"/>
              <a:endCxn id="98" idx="2"/>
            </p:cNvCxnSpPr>
            <p:nvPr/>
          </p:nvCxnSpPr>
          <p:spPr>
            <a:xfrm>
              <a:off x="1785257" y="2604705"/>
              <a:ext cx="7832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4" name="Straight Arrow Connector 103"/>
            <p:cNvCxnSpPr>
              <a:stCxn id="99" idx="6"/>
              <a:endCxn id="100" idx="2"/>
            </p:cNvCxnSpPr>
            <p:nvPr/>
          </p:nvCxnSpPr>
          <p:spPr>
            <a:xfrm>
              <a:off x="1189470"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p:cNvCxnSpPr>
              <a:endCxn id="101" idx="2"/>
            </p:cNvCxnSpPr>
            <p:nvPr/>
          </p:nvCxnSpPr>
          <p:spPr>
            <a:xfrm>
              <a:off x="2465751" y="3581399"/>
              <a:ext cx="81908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p:cNvCxnSpPr>
              <a:stCxn id="95" idx="4"/>
              <a:endCxn id="97" idx="0"/>
            </p:cNvCxnSpPr>
            <p:nvPr/>
          </p:nvCxnSpPr>
          <p:spPr>
            <a:xfrm>
              <a:off x="155665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a:endCxn id="98" idx="0"/>
            </p:cNvCxnSpPr>
            <p:nvPr/>
          </p:nvCxnSpPr>
          <p:spPr>
            <a:xfrm>
              <a:off x="2797077" y="1848375"/>
              <a:ext cx="0" cy="5277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stCxn id="97" idx="3"/>
              <a:endCxn id="99" idx="0"/>
            </p:cNvCxnSpPr>
            <p:nvPr/>
          </p:nvCxnSpPr>
          <p:spPr>
            <a:xfrm flipH="1">
              <a:off x="960870" y="2766350"/>
              <a:ext cx="434142"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a:stCxn id="97" idx="5"/>
              <a:endCxn id="100" idx="0"/>
            </p:cNvCxnSpPr>
            <p:nvPr/>
          </p:nvCxnSpPr>
          <p:spPr>
            <a:xfrm>
              <a:off x="1718302" y="2766350"/>
              <a:ext cx="518849" cy="58644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a:stCxn id="98" idx="4"/>
              <a:endCxn id="100" idx="0"/>
            </p:cNvCxnSpPr>
            <p:nvPr/>
          </p:nvCxnSpPr>
          <p:spPr>
            <a:xfrm flipH="1">
              <a:off x="2237151" y="2833305"/>
              <a:ext cx="559926"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98" idx="4"/>
              <a:endCxn id="101" idx="0"/>
            </p:cNvCxnSpPr>
            <p:nvPr/>
          </p:nvCxnSpPr>
          <p:spPr>
            <a:xfrm>
              <a:off x="2797077" y="2833305"/>
              <a:ext cx="716355" cy="5194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95" idx="5"/>
              <a:endCxn id="98" idx="1"/>
            </p:cNvCxnSpPr>
            <p:nvPr/>
          </p:nvCxnSpPr>
          <p:spPr>
            <a:xfrm>
              <a:off x="1718302" y="1781420"/>
              <a:ext cx="917130" cy="6616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13" name="TextBox 112"/>
            <p:cNvSpPr txBox="1"/>
            <p:nvPr/>
          </p:nvSpPr>
          <p:spPr>
            <a:xfrm>
              <a:off x="2026848" y="1273464"/>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114" name="TextBox 113"/>
            <p:cNvSpPr txBox="1"/>
            <p:nvPr/>
          </p:nvSpPr>
          <p:spPr>
            <a:xfrm>
              <a:off x="2026848" y="1781420"/>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115" name="TextBox 114"/>
            <p:cNvSpPr txBox="1"/>
            <p:nvPr/>
          </p:nvSpPr>
          <p:spPr>
            <a:xfrm>
              <a:off x="2017167" y="2298289"/>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116" name="TextBox 115"/>
            <p:cNvSpPr txBox="1"/>
            <p:nvPr/>
          </p:nvSpPr>
          <p:spPr>
            <a:xfrm>
              <a:off x="2697197" y="3579202"/>
              <a:ext cx="356188" cy="369332"/>
            </a:xfrm>
            <a:prstGeom prst="rect">
              <a:avLst/>
            </a:prstGeom>
            <a:noFill/>
          </p:spPr>
          <p:txBody>
            <a:bodyPr wrap="none" rtlCol="0">
              <a:spAutoFit/>
            </a:bodyPr>
            <a:lstStyle/>
            <a:p>
              <a:r>
                <a:rPr lang="en-US" dirty="0" smtClean="0">
                  <a:solidFill>
                    <a:srgbClr val="CC3399"/>
                  </a:solidFill>
                </a:rPr>
                <a:t>-1</a:t>
              </a:r>
              <a:endParaRPr lang="en-US" dirty="0">
                <a:solidFill>
                  <a:srgbClr val="CC3399"/>
                </a:solidFill>
              </a:endParaRPr>
            </a:p>
          </p:txBody>
        </p:sp>
        <p:sp>
          <p:nvSpPr>
            <p:cNvPr id="117" name="TextBox 116"/>
            <p:cNvSpPr txBox="1"/>
            <p:nvPr/>
          </p:nvSpPr>
          <p:spPr>
            <a:xfrm>
              <a:off x="1408486" y="3579202"/>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118" name="TextBox 117"/>
            <p:cNvSpPr txBox="1"/>
            <p:nvPr/>
          </p:nvSpPr>
          <p:spPr>
            <a:xfrm>
              <a:off x="1180805" y="1948973"/>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119" name="TextBox 118"/>
            <p:cNvSpPr txBox="1"/>
            <p:nvPr/>
          </p:nvSpPr>
          <p:spPr>
            <a:xfrm>
              <a:off x="1916879" y="2816885"/>
              <a:ext cx="413896" cy="369332"/>
            </a:xfrm>
            <a:prstGeom prst="rect">
              <a:avLst/>
            </a:prstGeom>
            <a:noFill/>
          </p:spPr>
          <p:txBody>
            <a:bodyPr wrap="none" rtlCol="0">
              <a:spAutoFit/>
            </a:bodyPr>
            <a:lstStyle/>
            <a:p>
              <a:r>
                <a:rPr lang="en-US" dirty="0">
                  <a:solidFill>
                    <a:srgbClr val="CC3399"/>
                  </a:solidFill>
                </a:rPr>
                <a:t>+</a:t>
              </a:r>
              <a:r>
                <a:rPr lang="en-US" dirty="0" smtClean="0">
                  <a:solidFill>
                    <a:srgbClr val="CC3399"/>
                  </a:solidFill>
                </a:rPr>
                <a:t>1</a:t>
              </a:r>
              <a:endParaRPr lang="en-US" dirty="0">
                <a:solidFill>
                  <a:srgbClr val="CC3399"/>
                </a:solidFill>
              </a:endParaRPr>
            </a:p>
          </p:txBody>
        </p:sp>
        <p:sp>
          <p:nvSpPr>
            <p:cNvPr id="120" name="TextBox 119"/>
            <p:cNvSpPr txBox="1"/>
            <p:nvPr/>
          </p:nvSpPr>
          <p:spPr>
            <a:xfrm>
              <a:off x="840302" y="2775594"/>
              <a:ext cx="413896"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121" name="TextBox 120"/>
            <p:cNvSpPr txBox="1"/>
            <p:nvPr/>
          </p:nvSpPr>
          <p:spPr>
            <a:xfrm>
              <a:off x="2464487" y="3001551"/>
              <a:ext cx="356188" cy="369332"/>
            </a:xfrm>
            <a:prstGeom prst="rect">
              <a:avLst/>
            </a:prstGeom>
            <a:noFill/>
          </p:spPr>
          <p:txBody>
            <a:bodyPr wrap="none" rtlCol="0">
              <a:spAutoFit/>
            </a:bodyPr>
            <a:lstStyle/>
            <a:p>
              <a:r>
                <a:rPr lang="en-US" dirty="0" smtClean="0">
                  <a:solidFill>
                    <a:srgbClr val="CC3399"/>
                  </a:solidFill>
                </a:rPr>
                <a:t>-2</a:t>
              </a:r>
              <a:endParaRPr lang="en-US" dirty="0">
                <a:solidFill>
                  <a:srgbClr val="CC3399"/>
                </a:solidFill>
              </a:endParaRPr>
            </a:p>
          </p:txBody>
        </p:sp>
        <p:sp>
          <p:nvSpPr>
            <p:cNvPr id="122" name="TextBox 121"/>
            <p:cNvSpPr txBox="1"/>
            <p:nvPr/>
          </p:nvSpPr>
          <p:spPr>
            <a:xfrm>
              <a:off x="2759033" y="1946756"/>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sp>
          <p:nvSpPr>
            <p:cNvPr id="123" name="TextBox 122"/>
            <p:cNvSpPr txBox="1"/>
            <p:nvPr/>
          </p:nvSpPr>
          <p:spPr>
            <a:xfrm>
              <a:off x="3108978" y="2816885"/>
              <a:ext cx="413896" cy="369332"/>
            </a:xfrm>
            <a:prstGeom prst="rect">
              <a:avLst/>
            </a:prstGeom>
            <a:noFill/>
          </p:spPr>
          <p:txBody>
            <a:bodyPr wrap="none" rtlCol="0">
              <a:spAutoFit/>
            </a:bodyPr>
            <a:lstStyle/>
            <a:p>
              <a:r>
                <a:rPr lang="en-US" dirty="0" smtClean="0">
                  <a:solidFill>
                    <a:srgbClr val="CC3399"/>
                  </a:solidFill>
                </a:rPr>
                <a:t>+</a:t>
              </a:r>
              <a:r>
                <a:rPr lang="en-US" dirty="0">
                  <a:solidFill>
                    <a:srgbClr val="CC3399"/>
                  </a:solidFill>
                </a:rPr>
                <a:t>3</a:t>
              </a:r>
            </a:p>
          </p:txBody>
        </p:sp>
      </p:grpSp>
    </p:spTree>
    <p:extLst>
      <p:ext uri="{BB962C8B-B14F-4D97-AF65-F5344CB8AC3E}">
        <p14:creationId xmlns:p14="http://schemas.microsoft.com/office/powerpoint/2010/main" val="402987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1000"/>
                                        <p:tgtEl>
                                          <p:spTgt spid="4"/>
                                        </p:tgtEl>
                                      </p:cBhvr>
                                    </p:animEffect>
                                  </p:childTnLst>
                                </p:cTn>
                              </p:par>
                              <p:par>
                                <p:cTn id="12" presetID="22" presetClass="entr" presetSubtype="4" fill="hold" nodeType="with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wipe(down)">
                                      <p:cBhvr>
                                        <p:cTn id="14" dur="1000"/>
                                        <p:tgtEl>
                                          <p:spTgt spid="34"/>
                                        </p:tgtEl>
                                      </p:cBhvr>
                                    </p:animEffect>
                                  </p:childTnLst>
                                </p:cTn>
                              </p:par>
                              <p:par>
                                <p:cTn id="15" presetID="22" presetClass="entr" presetSubtype="4" fill="hold" nodeType="withEffect">
                                  <p:stCondLst>
                                    <p:cond delay="0"/>
                                  </p:stCondLst>
                                  <p:childTnLst>
                                    <p:set>
                                      <p:cBhvr>
                                        <p:cTn id="16" dur="1" fill="hold">
                                          <p:stCondLst>
                                            <p:cond delay="0"/>
                                          </p:stCondLst>
                                        </p:cTn>
                                        <p:tgtEl>
                                          <p:spTgt spid="64"/>
                                        </p:tgtEl>
                                        <p:attrNameLst>
                                          <p:attrName>style.visibility</p:attrName>
                                        </p:attrNameLst>
                                      </p:cBhvr>
                                      <p:to>
                                        <p:strVal val="visible"/>
                                      </p:to>
                                    </p:set>
                                    <p:animEffect transition="in" filter="wipe(down)">
                                      <p:cBhvr>
                                        <p:cTn id="17" dur="1000"/>
                                        <p:tgtEl>
                                          <p:spTgt spid="64"/>
                                        </p:tgtEl>
                                      </p:cBhvr>
                                    </p:animEffect>
                                  </p:childTnLst>
                                </p:cTn>
                              </p:par>
                              <p:par>
                                <p:cTn id="18" presetID="22" presetClass="entr" presetSubtype="4" fill="hold" nodeType="withEffect">
                                  <p:stCondLst>
                                    <p:cond delay="0"/>
                                  </p:stCondLst>
                                  <p:childTnLst>
                                    <p:set>
                                      <p:cBhvr>
                                        <p:cTn id="19" dur="1" fill="hold">
                                          <p:stCondLst>
                                            <p:cond delay="0"/>
                                          </p:stCondLst>
                                        </p:cTn>
                                        <p:tgtEl>
                                          <p:spTgt spid="94"/>
                                        </p:tgtEl>
                                        <p:attrNameLst>
                                          <p:attrName>style.visibility</p:attrName>
                                        </p:attrNameLst>
                                      </p:cBhvr>
                                      <p:to>
                                        <p:strVal val="visible"/>
                                      </p:to>
                                    </p:set>
                                    <p:animEffect transition="in" filter="wipe(down)">
                                      <p:cBhvr>
                                        <p:cTn id="20" dur="1000"/>
                                        <p:tgtEl>
                                          <p:spTgt spid="9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Effect transition="in" filter="fade">
                                      <p:cBhvr>
                                        <p:cTn id="25" dur="500"/>
                                        <p:tgtEl>
                                          <p:spTgt spid="3">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2" end="2"/>
                                            </p:txEl>
                                          </p:spTgt>
                                        </p:tgtEl>
                                        <p:attrNameLst>
                                          <p:attrName>style.visibility</p:attrName>
                                        </p:attrNameLst>
                                      </p:cBhvr>
                                      <p:to>
                                        <p:strVal val="visible"/>
                                      </p:to>
                                    </p:set>
                                    <p:animEffect transition="in" filter="fade">
                                      <p:cBhvr>
                                        <p:cTn id="3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Hopfield Network</a:t>
            </a:r>
          </a:p>
        </p:txBody>
      </p:sp>
      <p:sp>
        <p:nvSpPr>
          <p:cNvPr id="3" name="Content Placeholder 2"/>
          <p:cNvSpPr>
            <a:spLocks noGrp="1"/>
          </p:cNvSpPr>
          <p:nvPr>
            <p:ph idx="1"/>
          </p:nvPr>
        </p:nvSpPr>
        <p:spPr/>
        <p:txBody>
          <a:bodyPr/>
          <a:lstStyle/>
          <a:p>
            <a:r>
              <a:rPr lang="en-US" dirty="0"/>
              <a:t>Thus, similar to the human brain, the </a:t>
            </a:r>
            <a:r>
              <a:rPr lang="en-US" dirty="0">
                <a:solidFill>
                  <a:srgbClr val="CC3399"/>
                </a:solidFill>
              </a:rPr>
              <a:t>Hopfield model </a:t>
            </a:r>
            <a:r>
              <a:rPr lang="en-US" dirty="0"/>
              <a:t>has stability in pattern recognition.</a:t>
            </a:r>
          </a:p>
          <a:p>
            <a:r>
              <a:rPr lang="en-US" dirty="0" smtClean="0">
                <a:solidFill>
                  <a:srgbClr val="CC3399"/>
                </a:solidFill>
              </a:rPr>
              <a:t>Properties </a:t>
            </a:r>
            <a:r>
              <a:rPr lang="en-US" dirty="0" smtClean="0"/>
              <a:t>of </a:t>
            </a:r>
            <a:r>
              <a:rPr lang="en-US" dirty="0"/>
              <a:t>Hopfield </a:t>
            </a:r>
            <a:r>
              <a:rPr lang="en-US" dirty="0" smtClean="0"/>
              <a:t>network:</a:t>
            </a:r>
          </a:p>
          <a:p>
            <a:pPr lvl="1"/>
            <a:r>
              <a:rPr lang="en-US" dirty="0" smtClean="0"/>
              <a:t>A </a:t>
            </a:r>
            <a:r>
              <a:rPr lang="en-US" dirty="0"/>
              <a:t>recurrent network with all nodes connected to all other nodes. </a:t>
            </a:r>
            <a:endParaRPr lang="en-US" dirty="0" smtClean="0"/>
          </a:p>
          <a:p>
            <a:pPr lvl="1"/>
            <a:r>
              <a:rPr lang="en-US" dirty="0" smtClean="0"/>
              <a:t>Nodes </a:t>
            </a:r>
            <a:r>
              <a:rPr lang="en-US" dirty="0"/>
              <a:t>have binary outputs (either 0,1 or -1,1). </a:t>
            </a:r>
            <a:endParaRPr lang="en-US" dirty="0" smtClean="0"/>
          </a:p>
          <a:p>
            <a:pPr lvl="1"/>
            <a:r>
              <a:rPr lang="en-US" dirty="0" smtClean="0"/>
              <a:t>Weights </a:t>
            </a:r>
            <a:r>
              <a:rPr lang="en-US" dirty="0"/>
              <a:t>between the nodes are </a:t>
            </a:r>
            <a:r>
              <a:rPr lang="en-US" dirty="0" smtClean="0"/>
              <a:t>symmetric. </a:t>
            </a:r>
          </a:p>
          <a:p>
            <a:pPr lvl="1"/>
            <a:r>
              <a:rPr lang="en-US" dirty="0" smtClean="0"/>
              <a:t>No </a:t>
            </a:r>
            <a:r>
              <a:rPr lang="en-US" dirty="0"/>
              <a:t>connection from a node to itself is allowed. </a:t>
            </a:r>
            <a:endParaRPr lang="en-US" dirty="0" smtClean="0"/>
          </a:p>
          <a:p>
            <a:pPr lvl="1"/>
            <a:r>
              <a:rPr lang="en-US" dirty="0" smtClean="0"/>
              <a:t>Nodes </a:t>
            </a:r>
            <a:r>
              <a:rPr lang="en-US" dirty="0"/>
              <a:t>are updated asynchronously ( i.e. nodes are selected at </a:t>
            </a:r>
            <a:r>
              <a:rPr lang="en-US" dirty="0" smtClean="0"/>
              <a:t> </a:t>
            </a:r>
            <a:r>
              <a:rPr lang="en-US" dirty="0"/>
              <a:t>random). </a:t>
            </a:r>
            <a:endParaRPr lang="en-US" dirty="0" smtClean="0"/>
          </a:p>
          <a:p>
            <a:pPr lvl="1"/>
            <a:r>
              <a:rPr lang="en-US" dirty="0" smtClean="0"/>
              <a:t>The </a:t>
            </a:r>
            <a:r>
              <a:rPr lang="en-US" dirty="0"/>
              <a:t>network has no hidden nodes or layer.</a:t>
            </a:r>
          </a:p>
          <a:p>
            <a:endParaRPr lang="en-US" dirty="0"/>
          </a:p>
        </p:txBody>
      </p:sp>
    </p:spTree>
    <p:extLst>
      <p:ext uri="{BB962C8B-B14F-4D97-AF65-F5344CB8AC3E}">
        <p14:creationId xmlns:p14="http://schemas.microsoft.com/office/powerpoint/2010/main" val="3469876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Jay">
      <a:dk1>
        <a:srgbClr val="212121"/>
      </a:dk1>
      <a:lt1>
        <a:sysClr val="window" lastClr="FFFFFF"/>
      </a:lt1>
      <a:dk2>
        <a:srgbClr val="1D6FA9"/>
      </a:dk2>
      <a:lt2>
        <a:srgbClr val="FFFFFF"/>
      </a:lt2>
      <a:accent1>
        <a:srgbClr val="909090"/>
      </a:accent1>
      <a:accent2>
        <a:srgbClr val="00BBD3"/>
      </a:accent2>
      <a:accent3>
        <a:srgbClr val="8BC145"/>
      </a:accent3>
      <a:accent4>
        <a:srgbClr val="1D9A78"/>
      </a:accent4>
      <a:accent5>
        <a:srgbClr val="F19D19"/>
      </a:accent5>
      <a:accent6>
        <a:srgbClr val="B84742"/>
      </a:accent6>
      <a:hlink>
        <a:srgbClr val="70AD47"/>
      </a:hlink>
      <a:folHlink>
        <a:srgbClr val="ED7D31"/>
      </a:folHlink>
    </a:clrScheme>
    <a:fontScheme name="Custom 1">
      <a:majorFont>
        <a:latin typeface="Roboto Condensed"/>
        <a:ea typeface=""/>
        <a:cs typeface=""/>
      </a:majorFont>
      <a:minorFont>
        <a:latin typeface="Roboto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6797</TotalTime>
  <Words>5315</Words>
  <Application>Microsoft Office PowerPoint</Application>
  <PresentationFormat>Widescreen</PresentationFormat>
  <Paragraphs>459</Paragraphs>
  <Slides>45</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45</vt:i4>
      </vt:variant>
    </vt:vector>
  </HeadingPairs>
  <TitlesOfParts>
    <vt:vector size="58" baseType="lpstr">
      <vt:lpstr>Wingdings</vt:lpstr>
      <vt:lpstr>Open Sans</vt:lpstr>
      <vt:lpstr>Wingdings 3</vt:lpstr>
      <vt:lpstr>Roboto Condensed</vt:lpstr>
      <vt:lpstr>Wingdings 2</vt:lpstr>
      <vt:lpstr>Open Sans Semibold</vt:lpstr>
      <vt:lpstr>Arial</vt:lpstr>
      <vt:lpstr>Roboto Condensed Light</vt:lpstr>
      <vt:lpstr>Segoe UI Black</vt:lpstr>
      <vt:lpstr>Cambria Math</vt:lpstr>
      <vt:lpstr>Calibri</vt:lpstr>
      <vt:lpstr>Times New Roman</vt:lpstr>
      <vt:lpstr>Office Theme</vt:lpstr>
      <vt:lpstr>Unit-9: Connectionist Models</vt:lpstr>
      <vt:lpstr>PowerPoint Presentation</vt:lpstr>
      <vt:lpstr>Introduction </vt:lpstr>
      <vt:lpstr>Hopfield Network</vt:lpstr>
      <vt:lpstr>Hopfield Network</vt:lpstr>
      <vt:lpstr>PowerPoint Presentation</vt:lpstr>
      <vt:lpstr>Simple Hopfield Network </vt:lpstr>
      <vt:lpstr>Simple Hopfield Network </vt:lpstr>
      <vt:lpstr>Hopfield Network</vt:lpstr>
      <vt:lpstr>Artificial Neural Network</vt:lpstr>
      <vt:lpstr>PowerPoint Presentation</vt:lpstr>
      <vt:lpstr>PowerPoint Presentation</vt:lpstr>
      <vt:lpstr>Activation Functions</vt:lpstr>
      <vt:lpstr>Learning in Neural Network</vt:lpstr>
      <vt:lpstr>Neural Network Learning Rules</vt:lpstr>
      <vt:lpstr>Perceptron </vt:lpstr>
      <vt:lpstr>Perceptron</vt:lpstr>
      <vt:lpstr>Perceptron</vt:lpstr>
      <vt:lpstr>Perceptron</vt:lpstr>
      <vt:lpstr>Perceptron Learning Algorithm</vt:lpstr>
      <vt:lpstr>Perceptron Learning Algorithm</vt:lpstr>
      <vt:lpstr>Perceptron Learning Algorithm</vt:lpstr>
      <vt:lpstr>Types of Learning </vt:lpstr>
      <vt:lpstr>Types of Learning </vt:lpstr>
      <vt:lpstr>Types of Learning </vt:lpstr>
      <vt:lpstr>Recurrent Neural Networks</vt:lpstr>
      <vt:lpstr>How Recurrent Neural Networks Work?</vt:lpstr>
      <vt:lpstr>Recurrent Neural Networks</vt:lpstr>
      <vt:lpstr>Recurrent Neural Networks</vt:lpstr>
      <vt:lpstr>Applications of Neural Networks</vt:lpstr>
      <vt:lpstr>Applications of Neural Networks</vt:lpstr>
      <vt:lpstr>Applications of Neural Networks</vt:lpstr>
      <vt:lpstr>Applications of Neural Networks</vt:lpstr>
      <vt:lpstr>Distributed Representation </vt:lpstr>
      <vt:lpstr>Distributed Representation </vt:lpstr>
      <vt:lpstr>Characteristics of Distributed Representation</vt:lpstr>
      <vt:lpstr>Characteristics of Distributed Representation</vt:lpstr>
      <vt:lpstr>Localist Representation</vt:lpstr>
      <vt:lpstr>Distributed representation using coarse coding </vt:lpstr>
      <vt:lpstr>Distributed representation using coarse coding </vt:lpstr>
      <vt:lpstr>Connectionist AI And Symbolic AI</vt:lpstr>
      <vt:lpstr>Connectionist AI And Symbolic AI</vt:lpstr>
      <vt:lpstr>Connectionist AI And Symbolic AI</vt:lpstr>
      <vt:lpstr>Connectionist AI And Symbolic AI</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umesh patel</cp:lastModifiedBy>
  <cp:revision>723</cp:revision>
  <dcterms:created xsi:type="dcterms:W3CDTF">2020-05-01T05:09:15Z</dcterms:created>
  <dcterms:modified xsi:type="dcterms:W3CDTF">2021-09-18T06:51:59Z</dcterms:modified>
</cp:coreProperties>
</file>

<file path=docProps/thumbnail.jpeg>
</file>